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6"/>
  </p:sldMasterIdLst>
  <p:notesMasterIdLst>
    <p:notesMasterId r:id="rId44"/>
  </p:notesMasterIdLst>
  <p:handoutMasterIdLst>
    <p:handoutMasterId r:id="rId45"/>
  </p:handoutMasterIdLst>
  <p:sldIdLst>
    <p:sldId id="256" r:id="rId7"/>
    <p:sldId id="257" r:id="rId8"/>
    <p:sldId id="289" r:id="rId9"/>
    <p:sldId id="398" r:id="rId10"/>
    <p:sldId id="397" r:id="rId11"/>
    <p:sldId id="400" r:id="rId12"/>
    <p:sldId id="384" r:id="rId13"/>
    <p:sldId id="316" r:id="rId14"/>
    <p:sldId id="385" r:id="rId15"/>
    <p:sldId id="263" r:id="rId16"/>
    <p:sldId id="386" r:id="rId17"/>
    <p:sldId id="315" r:id="rId18"/>
    <p:sldId id="366" r:id="rId19"/>
    <p:sldId id="374" r:id="rId20"/>
    <p:sldId id="337" r:id="rId21"/>
    <p:sldId id="388" r:id="rId22"/>
    <p:sldId id="389" r:id="rId23"/>
    <p:sldId id="395" r:id="rId24"/>
    <p:sldId id="401" r:id="rId25"/>
    <p:sldId id="402" r:id="rId26"/>
    <p:sldId id="403" r:id="rId27"/>
    <p:sldId id="404" r:id="rId28"/>
    <p:sldId id="405" r:id="rId29"/>
    <p:sldId id="406" r:id="rId30"/>
    <p:sldId id="407" r:id="rId31"/>
    <p:sldId id="338" r:id="rId32"/>
    <p:sldId id="390" r:id="rId33"/>
    <p:sldId id="393" r:id="rId34"/>
    <p:sldId id="392" r:id="rId35"/>
    <p:sldId id="342" r:id="rId36"/>
    <p:sldId id="345" r:id="rId37"/>
    <p:sldId id="334" r:id="rId38"/>
    <p:sldId id="351" r:id="rId39"/>
    <p:sldId id="344" r:id="rId40"/>
    <p:sldId id="347" r:id="rId41"/>
    <p:sldId id="352" r:id="rId42"/>
    <p:sldId id="277" r:id="rId43"/>
  </p:sldIdLst>
  <p:sldSz cx="9144000" cy="6858000" type="screen4x3"/>
  <p:notesSz cx="7010400" cy="92964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13" algn="l" rtl="0" fontAlgn="base">
      <a:spcBef>
        <a:spcPct val="0"/>
      </a:spcBef>
      <a:spcAft>
        <a:spcPct val="0"/>
      </a:spcAft>
      <a:defRPr kern="1200">
        <a:solidFill>
          <a:schemeClr val="tx1"/>
        </a:solidFill>
        <a:latin typeface="Arial" charset="0"/>
        <a:ea typeface="+mn-ea"/>
        <a:cs typeface="+mn-cs"/>
      </a:defRPr>
    </a:lvl2pPr>
    <a:lvl3pPr marL="914226" algn="l" rtl="0" fontAlgn="base">
      <a:spcBef>
        <a:spcPct val="0"/>
      </a:spcBef>
      <a:spcAft>
        <a:spcPct val="0"/>
      </a:spcAft>
      <a:defRPr kern="1200">
        <a:solidFill>
          <a:schemeClr val="tx1"/>
        </a:solidFill>
        <a:latin typeface="Arial" charset="0"/>
        <a:ea typeface="+mn-ea"/>
        <a:cs typeface="+mn-cs"/>
      </a:defRPr>
    </a:lvl3pPr>
    <a:lvl4pPr marL="1371341" algn="l" rtl="0" fontAlgn="base">
      <a:spcBef>
        <a:spcPct val="0"/>
      </a:spcBef>
      <a:spcAft>
        <a:spcPct val="0"/>
      </a:spcAft>
      <a:defRPr kern="1200">
        <a:solidFill>
          <a:schemeClr val="tx1"/>
        </a:solidFill>
        <a:latin typeface="Arial" charset="0"/>
        <a:ea typeface="+mn-ea"/>
        <a:cs typeface="+mn-cs"/>
      </a:defRPr>
    </a:lvl4pPr>
    <a:lvl5pPr marL="1828453" algn="l" rtl="0" fontAlgn="base">
      <a:spcBef>
        <a:spcPct val="0"/>
      </a:spcBef>
      <a:spcAft>
        <a:spcPct val="0"/>
      </a:spcAft>
      <a:defRPr kern="1200">
        <a:solidFill>
          <a:schemeClr val="tx1"/>
        </a:solidFill>
        <a:latin typeface="Arial" charset="0"/>
        <a:ea typeface="+mn-ea"/>
        <a:cs typeface="+mn-cs"/>
      </a:defRPr>
    </a:lvl5pPr>
    <a:lvl6pPr marL="2285566" algn="l" defTabSz="914226" rtl="0" eaLnBrk="1" latinLnBrk="0" hangingPunct="1">
      <a:defRPr kern="1200">
        <a:solidFill>
          <a:schemeClr val="tx1"/>
        </a:solidFill>
        <a:latin typeface="Arial" charset="0"/>
        <a:ea typeface="+mn-ea"/>
        <a:cs typeface="+mn-cs"/>
      </a:defRPr>
    </a:lvl6pPr>
    <a:lvl7pPr marL="2742679" algn="l" defTabSz="914226" rtl="0" eaLnBrk="1" latinLnBrk="0" hangingPunct="1">
      <a:defRPr kern="1200">
        <a:solidFill>
          <a:schemeClr val="tx1"/>
        </a:solidFill>
        <a:latin typeface="Arial" charset="0"/>
        <a:ea typeface="+mn-ea"/>
        <a:cs typeface="+mn-cs"/>
      </a:defRPr>
    </a:lvl7pPr>
    <a:lvl8pPr marL="3199794" algn="l" defTabSz="914226" rtl="0" eaLnBrk="1" latinLnBrk="0" hangingPunct="1">
      <a:defRPr kern="1200">
        <a:solidFill>
          <a:schemeClr val="tx1"/>
        </a:solidFill>
        <a:latin typeface="Arial" charset="0"/>
        <a:ea typeface="+mn-ea"/>
        <a:cs typeface="+mn-cs"/>
      </a:defRPr>
    </a:lvl8pPr>
    <a:lvl9pPr marL="3656907" algn="l" defTabSz="914226"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6D56C484-3C6C-4063-A8EF-EA2F2B46E99E}">
          <p14:sldIdLst>
            <p14:sldId id="256"/>
            <p14:sldId id="257"/>
            <p14:sldId id="289"/>
            <p14:sldId id="398"/>
            <p14:sldId id="397"/>
            <p14:sldId id="400"/>
            <p14:sldId id="384"/>
            <p14:sldId id="316"/>
            <p14:sldId id="385"/>
            <p14:sldId id="263"/>
            <p14:sldId id="386"/>
            <p14:sldId id="315"/>
            <p14:sldId id="366"/>
            <p14:sldId id="374"/>
            <p14:sldId id="337"/>
            <p14:sldId id="388"/>
            <p14:sldId id="389"/>
            <p14:sldId id="395"/>
            <p14:sldId id="401"/>
            <p14:sldId id="402"/>
            <p14:sldId id="403"/>
            <p14:sldId id="404"/>
            <p14:sldId id="405"/>
            <p14:sldId id="406"/>
            <p14:sldId id="407"/>
            <p14:sldId id="338"/>
            <p14:sldId id="390"/>
            <p14:sldId id="393"/>
            <p14:sldId id="392"/>
            <p14:sldId id="342"/>
            <p14:sldId id="345"/>
            <p14:sldId id="334"/>
            <p14:sldId id="351"/>
            <p14:sldId id="344"/>
            <p14:sldId id="347"/>
            <p14:sldId id="352"/>
            <p14:sldId id="277"/>
          </p14:sldIdLst>
        </p14:section>
        <p14:section name="Untitled Section" id="{1FAD3B72-B67A-4637-AC8A-A998396210C6}">
          <p14:sldIdLst/>
        </p14:section>
      </p14:sectionLst>
    </p:ext>
    <p:ext uri="{EFAFB233-063F-42B5-8137-9DF3F51BA10A}">
      <p15:sldGuideLst xmlns:p15="http://schemas.microsoft.com/office/powerpoint/2012/main">
        <p15:guide id="1" orient="horz" pos="2160" userDrawn="1">
          <p15:clr>
            <a:srgbClr val="A4A3A4"/>
          </p15:clr>
        </p15:guide>
        <p15:guide id="2" pos="2976" userDrawn="1">
          <p15:clr>
            <a:srgbClr val="A4A3A4"/>
          </p15:clr>
        </p15:guide>
      </p15:sldGuideLst>
    </p:ext>
    <p:ext uri="{2D200454-40CA-4A62-9FC3-DE9A4176ACB9}">
      <p15:notesGuideLst xmlns:p15="http://schemas.microsoft.com/office/powerpoint/2012/main">
        <p15:guide id="1" orient="horz" pos="2930">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9" autoAdjust="0"/>
    <p:restoredTop sz="68477" autoAdjust="0"/>
  </p:normalViewPr>
  <p:slideViewPr>
    <p:cSldViewPr>
      <p:cViewPr varScale="1">
        <p:scale>
          <a:sx n="45" d="100"/>
          <a:sy n="45" d="100"/>
        </p:scale>
        <p:origin x="1046" y="43"/>
      </p:cViewPr>
      <p:guideLst>
        <p:guide orient="horz" pos="2160"/>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p:scale>
          <a:sx n="100" d="100"/>
          <a:sy n="100" d="100"/>
        </p:scale>
        <p:origin x="-78" y="2802"/>
      </p:cViewPr>
      <p:guideLst>
        <p:guide orient="horz" pos="2930"/>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5547"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defTabSz="932273">
              <a:defRPr sz="1200"/>
            </a:lvl1pPr>
          </a:lstStyle>
          <a:p>
            <a:pPr>
              <a:defRPr/>
            </a:pPr>
            <a:endParaRPr lang="en-US"/>
          </a:p>
        </p:txBody>
      </p:sp>
      <p:sp>
        <p:nvSpPr>
          <p:cNvPr id="48131" name="Rectangle 3"/>
          <p:cNvSpPr>
            <a:spLocks noGrp="1" noChangeArrowheads="1"/>
          </p:cNvSpPr>
          <p:nvPr>
            <p:ph type="dt" sz="quarter" idx="1"/>
          </p:nvPr>
        </p:nvSpPr>
        <p:spPr bwMode="auto">
          <a:xfrm>
            <a:off x="3973254" y="0"/>
            <a:ext cx="3035546"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defTabSz="932273">
              <a:defRPr sz="1200"/>
            </a:lvl1pPr>
          </a:lstStyle>
          <a:p>
            <a:pPr>
              <a:defRPr/>
            </a:pPr>
            <a:endParaRPr lang="en-US"/>
          </a:p>
        </p:txBody>
      </p:sp>
      <p:sp>
        <p:nvSpPr>
          <p:cNvPr id="48132" name="Rectangle 4"/>
          <p:cNvSpPr>
            <a:spLocks noGrp="1" noChangeArrowheads="1"/>
          </p:cNvSpPr>
          <p:nvPr>
            <p:ph type="ftr" sz="quarter" idx="2"/>
          </p:nvPr>
        </p:nvSpPr>
        <p:spPr bwMode="auto">
          <a:xfrm>
            <a:off x="0" y="8830063"/>
            <a:ext cx="3035547"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defTabSz="932273">
              <a:defRPr sz="1200"/>
            </a:lvl1pPr>
          </a:lstStyle>
          <a:p>
            <a:pPr>
              <a:defRPr/>
            </a:pPr>
            <a:endParaRPr lang="en-US"/>
          </a:p>
        </p:txBody>
      </p:sp>
      <p:sp>
        <p:nvSpPr>
          <p:cNvPr id="48133" name="Rectangle 5"/>
          <p:cNvSpPr>
            <a:spLocks noGrp="1" noChangeArrowheads="1"/>
          </p:cNvSpPr>
          <p:nvPr>
            <p:ph type="sldNum" sz="quarter" idx="3"/>
          </p:nvPr>
        </p:nvSpPr>
        <p:spPr bwMode="auto">
          <a:xfrm>
            <a:off x="3973254" y="8830063"/>
            <a:ext cx="3035546"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defTabSz="932273">
              <a:defRPr sz="1200"/>
            </a:lvl1pPr>
          </a:lstStyle>
          <a:p>
            <a:pPr>
              <a:defRPr/>
            </a:pPr>
            <a:fld id="{A99EC1E5-705D-4B34-BCD1-49C05D589F31}" type="slidenum">
              <a:rPr lang="en-US"/>
              <a:pPr>
                <a:defRPr/>
              </a:pPr>
              <a:t>‹#›</a:t>
            </a:fld>
            <a:endParaRPr lang="en-US"/>
          </a:p>
        </p:txBody>
      </p:sp>
    </p:spTree>
    <p:extLst>
      <p:ext uri="{BB962C8B-B14F-4D97-AF65-F5344CB8AC3E}">
        <p14:creationId xmlns:p14="http://schemas.microsoft.com/office/powerpoint/2010/main" val="1890943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5547"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defTabSz="932273">
              <a:defRPr sz="1200"/>
            </a:lvl1pPr>
          </a:lstStyle>
          <a:p>
            <a:pPr>
              <a:defRPr/>
            </a:pPr>
            <a:endParaRPr lang="en-US"/>
          </a:p>
        </p:txBody>
      </p:sp>
      <p:sp>
        <p:nvSpPr>
          <p:cNvPr id="14339" name="Rectangle 3"/>
          <p:cNvSpPr>
            <a:spLocks noGrp="1" noChangeArrowheads="1"/>
          </p:cNvSpPr>
          <p:nvPr>
            <p:ph type="dt" idx="1"/>
          </p:nvPr>
        </p:nvSpPr>
        <p:spPr bwMode="auto">
          <a:xfrm>
            <a:off x="3973254" y="0"/>
            <a:ext cx="3035546" cy="464741"/>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defTabSz="932273">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2688" y="698500"/>
            <a:ext cx="4643437"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0880" y="4414233"/>
            <a:ext cx="5608640" cy="4184258"/>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0063"/>
            <a:ext cx="3035547"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defTabSz="932273">
              <a:defRPr sz="1200"/>
            </a:lvl1pPr>
          </a:lstStyle>
          <a:p>
            <a:pPr>
              <a:defRPr/>
            </a:pPr>
            <a:endParaRPr lang="en-US"/>
          </a:p>
        </p:txBody>
      </p:sp>
      <p:sp>
        <p:nvSpPr>
          <p:cNvPr id="14343" name="Rectangle 7"/>
          <p:cNvSpPr>
            <a:spLocks noGrp="1" noChangeArrowheads="1"/>
          </p:cNvSpPr>
          <p:nvPr>
            <p:ph type="sldNum" sz="quarter" idx="5"/>
          </p:nvPr>
        </p:nvSpPr>
        <p:spPr bwMode="auto">
          <a:xfrm>
            <a:off x="3973254" y="8830063"/>
            <a:ext cx="3035546" cy="46474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defTabSz="932273">
              <a:defRPr sz="1200"/>
            </a:lvl1pPr>
          </a:lstStyle>
          <a:p>
            <a:pPr>
              <a:defRPr/>
            </a:pPr>
            <a:fld id="{5B7A8FA2-08E4-49D5-B2E7-C33038572FDF}" type="slidenum">
              <a:rPr lang="en-US"/>
              <a:pPr>
                <a:defRPr/>
              </a:pPr>
              <a:t>‹#›</a:t>
            </a:fld>
            <a:endParaRPr lang="en-US"/>
          </a:p>
        </p:txBody>
      </p:sp>
    </p:spTree>
    <p:extLst>
      <p:ext uri="{BB962C8B-B14F-4D97-AF65-F5344CB8AC3E}">
        <p14:creationId xmlns:p14="http://schemas.microsoft.com/office/powerpoint/2010/main" val="3406801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13" algn="l" rtl="0" eaLnBrk="0" fontAlgn="base" hangingPunct="0">
      <a:spcBef>
        <a:spcPct val="30000"/>
      </a:spcBef>
      <a:spcAft>
        <a:spcPct val="0"/>
      </a:spcAft>
      <a:defRPr sz="1200" kern="1200">
        <a:solidFill>
          <a:schemeClr val="tx1"/>
        </a:solidFill>
        <a:latin typeface="Arial" charset="0"/>
        <a:ea typeface="+mn-ea"/>
        <a:cs typeface="+mn-cs"/>
      </a:defRPr>
    </a:lvl2pPr>
    <a:lvl3pPr marL="914226" algn="l" rtl="0" eaLnBrk="0" fontAlgn="base" hangingPunct="0">
      <a:spcBef>
        <a:spcPct val="30000"/>
      </a:spcBef>
      <a:spcAft>
        <a:spcPct val="0"/>
      </a:spcAft>
      <a:defRPr sz="1200" kern="1200">
        <a:solidFill>
          <a:schemeClr val="tx1"/>
        </a:solidFill>
        <a:latin typeface="Arial" charset="0"/>
        <a:ea typeface="+mn-ea"/>
        <a:cs typeface="+mn-cs"/>
      </a:defRPr>
    </a:lvl3pPr>
    <a:lvl4pPr marL="1371341" algn="l" rtl="0" eaLnBrk="0" fontAlgn="base" hangingPunct="0">
      <a:spcBef>
        <a:spcPct val="30000"/>
      </a:spcBef>
      <a:spcAft>
        <a:spcPct val="0"/>
      </a:spcAft>
      <a:defRPr sz="1200" kern="1200">
        <a:solidFill>
          <a:schemeClr val="tx1"/>
        </a:solidFill>
        <a:latin typeface="Arial" charset="0"/>
        <a:ea typeface="+mn-ea"/>
        <a:cs typeface="+mn-cs"/>
      </a:defRPr>
    </a:lvl4pPr>
    <a:lvl5pPr marL="1828453" algn="l" rtl="0" eaLnBrk="0" fontAlgn="base" hangingPunct="0">
      <a:spcBef>
        <a:spcPct val="30000"/>
      </a:spcBef>
      <a:spcAft>
        <a:spcPct val="0"/>
      </a:spcAft>
      <a:defRPr sz="1200" kern="1200">
        <a:solidFill>
          <a:schemeClr val="tx1"/>
        </a:solidFill>
        <a:latin typeface="Arial" charset="0"/>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AC64F0ED-8448-4FA0-916B-5FF46CA5A513}" type="slidenum">
              <a:rPr lang="en-US" smtClean="0"/>
              <a:pPr eaLnBrk="1" hangingPunct="1"/>
              <a:t>1</a:t>
            </a:fld>
            <a:endParaRPr lang="en-US" smtClean="0"/>
          </a:p>
        </p:txBody>
      </p:sp>
      <p:sp>
        <p:nvSpPr>
          <p:cNvPr id="36867" name="Rectangle 2"/>
          <p:cNvSpPr>
            <a:spLocks noGrp="1" noRot="1" noChangeAspect="1" noChangeArrowheads="1" noTextEdit="1"/>
          </p:cNvSpPr>
          <p:nvPr>
            <p:ph type="sldImg"/>
          </p:nvPr>
        </p:nvSpPr>
        <p:spPr>
          <a:xfrm>
            <a:off x="1182688" y="698500"/>
            <a:ext cx="4643437" cy="348297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8843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9656556F-F3E2-4761-A0B6-56E952AFA7B6}" type="slidenum">
              <a:rPr lang="en-US" smtClean="0"/>
              <a:pPr eaLnBrk="1" hangingPunct="1"/>
              <a:t>10</a:t>
            </a:fld>
            <a:endParaRPr lang="en-US" smtClean="0"/>
          </a:p>
        </p:txBody>
      </p:sp>
      <p:sp>
        <p:nvSpPr>
          <p:cNvPr id="39939" name="Rectangle 2"/>
          <p:cNvSpPr>
            <a:spLocks noGrp="1" noRot="1" noChangeAspect="1" noChangeArrowheads="1" noTextEdit="1"/>
          </p:cNvSpPr>
          <p:nvPr>
            <p:ph type="sldImg"/>
          </p:nvPr>
        </p:nvSpPr>
        <p:spPr>
          <a:xfrm>
            <a:off x="1182688" y="698500"/>
            <a:ext cx="4643437" cy="348297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Not on the mobile</a:t>
            </a:r>
            <a:r>
              <a:rPr lang="en-US" baseline="0" dirty="0" smtClean="0"/>
              <a:t> or regular web site but is on the app</a:t>
            </a:r>
            <a:endParaRPr lang="en-US" dirty="0" smtClean="0"/>
          </a:p>
        </p:txBody>
      </p:sp>
    </p:spTree>
    <p:extLst>
      <p:ext uri="{BB962C8B-B14F-4D97-AF65-F5344CB8AC3E}">
        <p14:creationId xmlns:p14="http://schemas.microsoft.com/office/powerpoint/2010/main" val="164460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The</a:t>
            </a:r>
            <a:r>
              <a:rPr lang="en-US" baseline="0" dirty="0" smtClean="0"/>
              <a:t> library is adding resources to this bucket all the time.  This interface is very easy to use.  (There is NO Mobile friendly uCentral site.  YET.)</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11</a:t>
            </a:fld>
            <a:endParaRPr lang="en-US"/>
          </a:p>
        </p:txBody>
      </p:sp>
    </p:spTree>
    <p:extLst>
      <p:ext uri="{BB962C8B-B14F-4D97-AF65-F5344CB8AC3E}">
        <p14:creationId xmlns:p14="http://schemas.microsoft.com/office/powerpoint/2010/main" val="19161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Web site is not </a:t>
            </a:r>
            <a:r>
              <a:rPr lang="en-US" smtClean="0"/>
              <a:t>mobile friendly</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12</a:t>
            </a:fld>
            <a:endParaRPr lang="en-US"/>
          </a:p>
        </p:txBody>
      </p:sp>
    </p:spTree>
    <p:extLst>
      <p:ext uri="{BB962C8B-B14F-4D97-AF65-F5344CB8AC3E}">
        <p14:creationId xmlns:p14="http://schemas.microsoft.com/office/powerpoint/2010/main" val="45757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The Mobile friendly web site may be a better</a:t>
            </a:r>
            <a:r>
              <a:rPr lang="en-US" baseline="0" dirty="0" smtClean="0"/>
              <a:t> choice because of the huge added content like all the Current Diagnosis &amp; Treatment books and Harrisons, Fitzpatrick, Williams, Goodman &amp; </a:t>
            </a:r>
            <a:r>
              <a:rPr lang="en-US" baseline="0" dirty="0" err="1" smtClean="0"/>
              <a:t>Gilmans</a:t>
            </a:r>
            <a:r>
              <a:rPr lang="en-US" baseline="0" dirty="0" smtClean="0"/>
              <a:t>, etc. The link to their mobile-friendly web site is in the Mobile Library site. However, this app is developed by Unbound and is very user friendly. The images in Fitzpatrick are excellent.  </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13</a:t>
            </a:fld>
            <a:endParaRPr lang="en-US"/>
          </a:p>
        </p:txBody>
      </p:sp>
    </p:spTree>
    <p:extLst>
      <p:ext uri="{BB962C8B-B14F-4D97-AF65-F5344CB8AC3E}">
        <p14:creationId xmlns:p14="http://schemas.microsoft.com/office/powerpoint/2010/main" val="248296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From the</a:t>
            </a:r>
            <a:r>
              <a:rPr lang="en-US" baseline="0" dirty="0" smtClean="0"/>
              <a:t> AAP this app contains only part of their web resource, but does contain the highly respected Red Book.  There is a separate Red Book app.</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14</a:t>
            </a:fld>
            <a:endParaRPr lang="en-US"/>
          </a:p>
        </p:txBody>
      </p:sp>
    </p:spTree>
    <p:extLst>
      <p:ext uri="{BB962C8B-B14F-4D97-AF65-F5344CB8AC3E}">
        <p14:creationId xmlns:p14="http://schemas.microsoft.com/office/powerpoint/2010/main" val="286005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The interaction checker</a:t>
            </a:r>
            <a:r>
              <a:rPr lang="en-US" baseline="0" dirty="0" smtClean="0"/>
              <a:t> will look at all the ingredients of the Alt med, like Centrum Silver and a Rx drug. Airborne and Rx drugs like warfarin…..</a:t>
            </a:r>
          </a:p>
          <a:p>
            <a:r>
              <a:rPr lang="en-US" baseline="0" dirty="0" smtClean="0"/>
              <a:t>Prescribers Letter, a nice journal with helpful medication news, also comes with this registration.  It is a separate app.</a:t>
            </a:r>
          </a:p>
          <a:p>
            <a:endParaRPr lang="en-US" baseline="0" dirty="0" smtClean="0"/>
          </a:p>
          <a:p>
            <a:r>
              <a:rPr lang="en-US" baseline="0" dirty="0" smtClean="0"/>
              <a:t>[They are coming out with a mobile friendly web site, but ETA unknown.] </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15</a:t>
            </a:fld>
            <a:endParaRPr lang="en-US"/>
          </a:p>
        </p:txBody>
      </p:sp>
    </p:spTree>
    <p:extLst>
      <p:ext uri="{BB962C8B-B14F-4D97-AF65-F5344CB8AC3E}">
        <p14:creationId xmlns:p14="http://schemas.microsoft.com/office/powerpoint/2010/main" val="60112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Thanks</a:t>
            </a:r>
            <a:r>
              <a:rPr lang="en-US" baseline="0" dirty="0" smtClean="0"/>
              <a:t> to an observant student, we now realize you can access Dr. Patrick’s favorite journal on the Mobile Device.  No mobile friendly web site, just the app.</a:t>
            </a:r>
            <a:endParaRPr lang="en-US" dirty="0"/>
          </a:p>
        </p:txBody>
      </p:sp>
      <p:sp>
        <p:nvSpPr>
          <p:cNvPr id="4" name="Slide Number Placeholder 3"/>
          <p:cNvSpPr>
            <a:spLocks noGrp="1"/>
          </p:cNvSpPr>
          <p:nvPr>
            <p:ph type="sldNum" sz="quarter" idx="10"/>
          </p:nvPr>
        </p:nvSpPr>
        <p:spPr/>
        <p:txBody>
          <a:bodyPr/>
          <a:lstStyle/>
          <a:p>
            <a:pPr>
              <a:defRPr/>
            </a:pPr>
            <a:fld id="{EAD1388C-515D-41D6-8928-15BB98F41AE4}" type="slidenum">
              <a:rPr lang="en-US" smtClean="0"/>
              <a:pPr>
                <a:defRPr/>
              </a:pPr>
              <a:t>16</a:t>
            </a:fld>
            <a:endParaRPr lang="en-US"/>
          </a:p>
        </p:txBody>
      </p:sp>
    </p:spTree>
    <p:extLst>
      <p:ext uri="{BB962C8B-B14F-4D97-AF65-F5344CB8AC3E}">
        <p14:creationId xmlns:p14="http://schemas.microsoft.com/office/powerpoint/2010/main" val="265687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Desktop version will sync</a:t>
            </a:r>
            <a:r>
              <a:rPr lang="en-US" baseline="0" dirty="0" smtClean="0"/>
              <a:t> with mobile app.  You can sync your account smartphone to tablet.</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17</a:t>
            </a:fld>
            <a:endParaRPr lang="en-US"/>
          </a:p>
        </p:txBody>
      </p:sp>
    </p:spTree>
    <p:extLst>
      <p:ext uri="{BB962C8B-B14F-4D97-AF65-F5344CB8AC3E}">
        <p14:creationId xmlns:p14="http://schemas.microsoft.com/office/powerpoint/2010/main" val="281614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You should</a:t>
            </a:r>
            <a:r>
              <a:rPr lang="en-US" baseline="0" dirty="0" smtClean="0"/>
              <a:t> keep your mobile device updated to the latest operating system, and the apps updates as they appear in the App Store updates section.  Old versions stop working.  Then you have a mess.</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18</a:t>
            </a:fld>
            <a:endParaRPr lang="en-US"/>
          </a:p>
        </p:txBody>
      </p:sp>
    </p:spTree>
    <p:extLst>
      <p:ext uri="{BB962C8B-B14F-4D97-AF65-F5344CB8AC3E}">
        <p14:creationId xmlns:p14="http://schemas.microsoft.com/office/powerpoint/2010/main" val="61160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19</a:t>
            </a:fld>
            <a:endParaRPr lang="en-US"/>
          </a:p>
        </p:txBody>
      </p:sp>
    </p:spTree>
    <p:extLst>
      <p:ext uri="{BB962C8B-B14F-4D97-AF65-F5344CB8AC3E}">
        <p14:creationId xmlns:p14="http://schemas.microsoft.com/office/powerpoint/2010/main" val="168206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1FC232A8-8306-49E1-90AE-CA040780D5D9}" type="slidenum">
              <a:rPr lang="en-US" smtClean="0"/>
              <a:pPr eaLnBrk="1" hangingPunct="1"/>
              <a:t>2</a:t>
            </a:fld>
            <a:endParaRPr lang="en-US" smtClean="0"/>
          </a:p>
        </p:txBody>
      </p:sp>
      <p:sp>
        <p:nvSpPr>
          <p:cNvPr id="37891" name="Rectangle 2"/>
          <p:cNvSpPr>
            <a:spLocks noGrp="1" noRot="1" noChangeAspect="1" noChangeArrowheads="1" noTextEdit="1"/>
          </p:cNvSpPr>
          <p:nvPr>
            <p:ph type="sldImg"/>
          </p:nvPr>
        </p:nvSpPr>
        <p:spPr>
          <a:xfrm>
            <a:off x="1182688" y="698500"/>
            <a:ext cx="4643437" cy="348297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8191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Here is a sampling of the mobile-friendly sites.  All of these are listed on the Mobile-Friendly Websites tab on the mobile resources guide.</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20</a:t>
            </a:fld>
            <a:endParaRPr lang="en-US"/>
          </a:p>
        </p:txBody>
      </p:sp>
    </p:spTree>
    <p:extLst>
      <p:ext uri="{BB962C8B-B14F-4D97-AF65-F5344CB8AC3E}">
        <p14:creationId xmlns:p14="http://schemas.microsoft.com/office/powerpoint/2010/main" val="1942297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21</a:t>
            </a:fld>
            <a:endParaRPr lang="en-US"/>
          </a:p>
        </p:txBody>
      </p:sp>
    </p:spTree>
    <p:extLst>
      <p:ext uri="{BB962C8B-B14F-4D97-AF65-F5344CB8AC3E}">
        <p14:creationId xmlns:p14="http://schemas.microsoft.com/office/powerpoint/2010/main" val="356779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CoM</a:t>
            </a:r>
            <a:r>
              <a:rPr lang="en-US" baseline="0" dirty="0" smtClean="0"/>
              <a:t> username and password will no longer work starting September 1, 2016.</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22</a:t>
            </a:fld>
            <a:endParaRPr lang="en-US"/>
          </a:p>
        </p:txBody>
      </p:sp>
    </p:spTree>
    <p:extLst>
      <p:ext uri="{BB962C8B-B14F-4D97-AF65-F5344CB8AC3E}">
        <p14:creationId xmlns:p14="http://schemas.microsoft.com/office/powerpoint/2010/main" val="967502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23</a:t>
            </a:fld>
            <a:endParaRPr lang="en-US"/>
          </a:p>
        </p:txBody>
      </p:sp>
    </p:spTree>
    <p:extLst>
      <p:ext uri="{BB962C8B-B14F-4D97-AF65-F5344CB8AC3E}">
        <p14:creationId xmlns:p14="http://schemas.microsoft.com/office/powerpoint/2010/main" val="2316628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One of the best EBM resources we have available.  There are hundreds of useful clinical</a:t>
            </a:r>
            <a:r>
              <a:rPr lang="en-US" baseline="0" dirty="0" smtClean="0"/>
              <a:t> diagnostic, prediction and assessment calculators as well as guidelines and reviews of the latest research.</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24</a:t>
            </a:fld>
            <a:endParaRPr lang="en-US"/>
          </a:p>
        </p:txBody>
      </p:sp>
    </p:spTree>
    <p:extLst>
      <p:ext uri="{BB962C8B-B14F-4D97-AF65-F5344CB8AC3E}">
        <p14:creationId xmlns:p14="http://schemas.microsoft.com/office/powerpoint/2010/main" val="334797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Some  highly useful and free medical</a:t>
            </a:r>
            <a:r>
              <a:rPr lang="en-US" baseline="0" dirty="0" smtClean="0"/>
              <a:t> reference or medical resource sites that have mobile friendly interfaces include these.</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25</a:t>
            </a:fld>
            <a:endParaRPr lang="en-US"/>
          </a:p>
        </p:txBody>
      </p:sp>
    </p:spTree>
    <p:extLst>
      <p:ext uri="{BB962C8B-B14F-4D97-AF65-F5344CB8AC3E}">
        <p14:creationId xmlns:p14="http://schemas.microsoft.com/office/powerpoint/2010/main" val="274533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This is a wonderful patient education app for the iPad that lets</a:t>
            </a:r>
            <a:r>
              <a:rPr lang="en-US" baseline="0" dirty="0" smtClean="0"/>
              <a:t> you draw and write on anatomical drawings and email to the patient.  Can also show students procedures.</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26</a:t>
            </a:fld>
            <a:endParaRPr lang="en-US"/>
          </a:p>
        </p:txBody>
      </p:sp>
    </p:spTree>
    <p:extLst>
      <p:ext uri="{BB962C8B-B14F-4D97-AF65-F5344CB8AC3E}">
        <p14:creationId xmlns:p14="http://schemas.microsoft.com/office/powerpoint/2010/main" val="307912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27</a:t>
            </a:fld>
            <a:endParaRPr lang="en-US"/>
          </a:p>
        </p:txBody>
      </p:sp>
    </p:spTree>
    <p:extLst>
      <p:ext uri="{BB962C8B-B14F-4D97-AF65-F5344CB8AC3E}">
        <p14:creationId xmlns:p14="http://schemas.microsoft.com/office/powerpoint/2010/main" val="3891601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New medically</a:t>
            </a:r>
            <a:r>
              <a:rPr lang="en-US" baseline="0" dirty="0" smtClean="0"/>
              <a:t> related apps are released every day.  Finding the pearls in the ocean is difficult.</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t>28</a:t>
            </a:fld>
            <a:endParaRPr lang="en-US"/>
          </a:p>
        </p:txBody>
      </p:sp>
    </p:spTree>
    <p:extLst>
      <p:ext uri="{BB962C8B-B14F-4D97-AF65-F5344CB8AC3E}">
        <p14:creationId xmlns:p14="http://schemas.microsoft.com/office/powerpoint/2010/main" val="192850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err="1" smtClean="0"/>
              <a:t>iMedicalApps</a:t>
            </a:r>
            <a:r>
              <a:rPr lang="en-US" baseline="0" dirty="0" smtClean="0"/>
              <a:t> web site has nice articles on new medical apps.  We now have a RSS feed to </a:t>
            </a:r>
            <a:r>
              <a:rPr lang="en-US" baseline="0" dirty="0" err="1" smtClean="0"/>
              <a:t>iMedicalApps</a:t>
            </a:r>
            <a:r>
              <a:rPr lang="en-US" baseline="0" dirty="0" smtClean="0"/>
              <a:t> on the mobile guide.  It is on the Free &amp; Recommended tab.</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29</a:t>
            </a:fld>
            <a:endParaRPr lang="en-US"/>
          </a:p>
        </p:txBody>
      </p:sp>
    </p:spTree>
    <p:extLst>
      <p:ext uri="{BB962C8B-B14F-4D97-AF65-F5344CB8AC3E}">
        <p14:creationId xmlns:p14="http://schemas.microsoft.com/office/powerpoint/2010/main" val="153416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CA844EB3-319F-44ED-9392-D960275AFEA0}" type="slidenum">
              <a:rPr lang="en-US" smtClean="0"/>
              <a:pPr eaLnBrk="1" hangingPunct="1"/>
              <a:t>3</a:t>
            </a:fld>
            <a:endParaRPr lang="en-US" smtClean="0"/>
          </a:p>
        </p:txBody>
      </p:sp>
      <p:sp>
        <p:nvSpPr>
          <p:cNvPr id="38915" name="Rectangle 2"/>
          <p:cNvSpPr>
            <a:spLocks noGrp="1" noRot="1" noChangeAspect="1" noChangeArrowheads="1" noTextEdit="1"/>
          </p:cNvSpPr>
          <p:nvPr>
            <p:ph type="sldImg"/>
          </p:nvPr>
        </p:nvSpPr>
        <p:spPr>
          <a:xfrm>
            <a:off x="1182688" y="698500"/>
            <a:ext cx="4643437" cy="348297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1858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30</a:t>
            </a:fld>
            <a:endParaRPr lang="en-US"/>
          </a:p>
        </p:txBody>
      </p:sp>
    </p:spTree>
    <p:extLst>
      <p:ext uri="{BB962C8B-B14F-4D97-AF65-F5344CB8AC3E}">
        <p14:creationId xmlns:p14="http://schemas.microsoft.com/office/powerpoint/2010/main" val="905735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SAS Monospace Bold" pitchFamily="49" charset="0"/>
              </a:defRPr>
            </a:lvl1pPr>
            <a:lvl2pPr marL="742950" indent="-285750" defTabSz="930275" eaLnBrk="0" hangingPunct="0">
              <a:defRPr>
                <a:solidFill>
                  <a:schemeClr val="tx1"/>
                </a:solidFill>
                <a:latin typeface="SAS Monospace Bold" pitchFamily="49" charset="0"/>
              </a:defRPr>
            </a:lvl2pPr>
            <a:lvl3pPr marL="1143000" indent="-228600" defTabSz="930275" eaLnBrk="0" hangingPunct="0">
              <a:defRPr>
                <a:solidFill>
                  <a:schemeClr val="tx1"/>
                </a:solidFill>
                <a:latin typeface="SAS Monospace Bold" pitchFamily="49" charset="0"/>
              </a:defRPr>
            </a:lvl3pPr>
            <a:lvl4pPr marL="1600200" indent="-228600" defTabSz="930275" eaLnBrk="0" hangingPunct="0">
              <a:defRPr>
                <a:solidFill>
                  <a:schemeClr val="tx1"/>
                </a:solidFill>
                <a:latin typeface="SAS Monospace Bold" pitchFamily="49" charset="0"/>
              </a:defRPr>
            </a:lvl4pPr>
            <a:lvl5pPr marL="2057400" indent="-228600" defTabSz="930275" eaLnBrk="0" hangingPunct="0">
              <a:defRPr>
                <a:solidFill>
                  <a:schemeClr val="tx1"/>
                </a:solidFill>
                <a:latin typeface="SAS Monospace Bold" pitchFamily="49" charset="0"/>
              </a:defRPr>
            </a:lvl5pPr>
            <a:lvl6pPr marL="2514600" indent="-228600" algn="ctr" defTabSz="930275" eaLnBrk="0" fontAlgn="base" hangingPunct="0">
              <a:spcBef>
                <a:spcPct val="0"/>
              </a:spcBef>
              <a:spcAft>
                <a:spcPct val="0"/>
              </a:spcAft>
              <a:defRPr>
                <a:solidFill>
                  <a:schemeClr val="tx1"/>
                </a:solidFill>
                <a:latin typeface="SAS Monospace Bold" pitchFamily="49" charset="0"/>
              </a:defRPr>
            </a:lvl6pPr>
            <a:lvl7pPr marL="2971800" indent="-228600" algn="ctr" defTabSz="930275" eaLnBrk="0" fontAlgn="base" hangingPunct="0">
              <a:spcBef>
                <a:spcPct val="0"/>
              </a:spcBef>
              <a:spcAft>
                <a:spcPct val="0"/>
              </a:spcAft>
              <a:defRPr>
                <a:solidFill>
                  <a:schemeClr val="tx1"/>
                </a:solidFill>
                <a:latin typeface="SAS Monospace Bold" pitchFamily="49" charset="0"/>
              </a:defRPr>
            </a:lvl7pPr>
            <a:lvl8pPr marL="3429000" indent="-228600" algn="ctr" defTabSz="930275" eaLnBrk="0" fontAlgn="base" hangingPunct="0">
              <a:spcBef>
                <a:spcPct val="0"/>
              </a:spcBef>
              <a:spcAft>
                <a:spcPct val="0"/>
              </a:spcAft>
              <a:defRPr>
                <a:solidFill>
                  <a:schemeClr val="tx1"/>
                </a:solidFill>
                <a:latin typeface="SAS Monospace Bold" pitchFamily="49" charset="0"/>
              </a:defRPr>
            </a:lvl8pPr>
            <a:lvl9pPr marL="3886200" indent="-228600" algn="ctr" defTabSz="930275" eaLnBrk="0" fontAlgn="base" hangingPunct="0">
              <a:spcBef>
                <a:spcPct val="0"/>
              </a:spcBef>
              <a:spcAft>
                <a:spcPct val="0"/>
              </a:spcAft>
              <a:defRPr>
                <a:solidFill>
                  <a:schemeClr val="tx1"/>
                </a:solidFill>
                <a:latin typeface="SAS Monospace Bold" pitchFamily="49" charset="0"/>
              </a:defRPr>
            </a:lvl9pPr>
          </a:lstStyle>
          <a:p>
            <a:pPr eaLnBrk="1" hangingPunct="1"/>
            <a:fld id="{C76FC412-9423-43CC-9368-651174579E5B}" type="slidenum">
              <a:rPr lang="en-US" smtClean="0">
                <a:latin typeface="Arial" charset="0"/>
              </a:rPr>
              <a:pPr eaLnBrk="1" hangingPunct="1"/>
              <a:t>31</a:t>
            </a:fld>
            <a:endParaRPr lang="en-US" smtClean="0">
              <a:latin typeface="Arial" charset="0"/>
            </a:endParaRPr>
          </a:p>
        </p:txBody>
      </p:sp>
      <p:sp>
        <p:nvSpPr>
          <p:cNvPr id="73731" name="Rectangle 2"/>
          <p:cNvSpPr>
            <a:spLocks noGrp="1" noRot="1" noChangeAspect="1" noChangeArrowheads="1" noTextEdit="1"/>
          </p:cNvSpPr>
          <p:nvPr>
            <p:ph type="sldImg"/>
          </p:nvPr>
        </p:nvSpPr>
        <p:spPr>
          <a:xfrm>
            <a:off x="1182688" y="698500"/>
            <a:ext cx="4645025" cy="3482975"/>
          </a:xfrm>
          <a:ln/>
        </p:spPr>
      </p:sp>
      <p:sp>
        <p:nvSpPr>
          <p:cNvPr id="73732" name="Rectangle 3"/>
          <p:cNvSpPr>
            <a:spLocks noGrp="1" noChangeArrowheads="1"/>
          </p:cNvSpPr>
          <p:nvPr>
            <p:ph type="body" idx="1"/>
          </p:nvPr>
        </p:nvSpPr>
        <p:spPr>
          <a:xfrm>
            <a:off x="700088" y="4414838"/>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But first</a:t>
            </a:r>
            <a:r>
              <a:rPr lang="en-US" dirty="0" smtClean="0"/>
              <a:t>, let us make sure you know how to access the library web resources from off campus.  Just because you can see the web site, does not mean you can actually pull up anything.  Our web subscriptions verify that the users of our library resources are from FSU by means of what is called IP authentication.  This is the internet address of the computer you are using to access the internet.  Our campuses have a range of numbers that are assigned to computers that are logged on, and this range of numbers is provided to the vendors to use for authentication.  Anyone using the library from off campus must fool the vendors (this is not illegal) by using their FSUID and password to sign in first, then using the resource through this server.  When you click on any subscription resource from off campus, you will be asked to log in.</a:t>
            </a:r>
          </a:p>
        </p:txBody>
      </p:sp>
    </p:spTree>
    <p:extLst>
      <p:ext uri="{BB962C8B-B14F-4D97-AF65-F5344CB8AC3E}">
        <p14:creationId xmlns:p14="http://schemas.microsoft.com/office/powerpoint/2010/main" val="424272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On the computer, register for the product if you have not already done so, and get a username and password. </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32</a:t>
            </a:fld>
            <a:endParaRPr lang="en-US"/>
          </a:p>
        </p:txBody>
      </p:sp>
    </p:spTree>
    <p:extLst>
      <p:ext uri="{BB962C8B-B14F-4D97-AF65-F5344CB8AC3E}">
        <p14:creationId xmlns:p14="http://schemas.microsoft.com/office/powerpoint/2010/main" val="2009234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3F976449-E2C6-4330-891A-C6BCEDBFE44E}" type="slidenum">
              <a:rPr lang="en-US" smtClean="0"/>
              <a:pPr eaLnBrk="1" hangingPunct="1"/>
              <a:t>33</a:t>
            </a:fld>
            <a:endParaRPr lang="en-US" smtClean="0"/>
          </a:p>
        </p:txBody>
      </p:sp>
      <p:sp>
        <p:nvSpPr>
          <p:cNvPr id="41987" name="Rectangle 2"/>
          <p:cNvSpPr>
            <a:spLocks noGrp="1" noRot="1" noChangeAspect="1" noChangeArrowheads="1" noTextEdit="1"/>
          </p:cNvSpPr>
          <p:nvPr>
            <p:ph type="sldImg"/>
          </p:nvPr>
        </p:nvSpPr>
        <p:spPr>
          <a:xfrm>
            <a:off x="1182688" y="698500"/>
            <a:ext cx="4643437" cy="3482975"/>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2463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B715F9F2-74F9-46CD-803C-A72F8D7E8138}" type="slidenum">
              <a:rPr lang="en-US" smtClean="0"/>
              <a:pPr eaLnBrk="1" hangingPunct="1"/>
              <a:t>34</a:t>
            </a:fld>
            <a:endParaRPr lang="en-US" smtClean="0"/>
          </a:p>
        </p:txBody>
      </p:sp>
      <p:sp>
        <p:nvSpPr>
          <p:cNvPr id="40963" name="Rectangle 2"/>
          <p:cNvSpPr>
            <a:spLocks noGrp="1" noRot="1" noChangeAspect="1" noChangeArrowheads="1" noTextEdit="1"/>
          </p:cNvSpPr>
          <p:nvPr>
            <p:ph type="sldImg"/>
          </p:nvPr>
        </p:nvSpPr>
        <p:spPr>
          <a:xfrm>
            <a:off x="1182688" y="698500"/>
            <a:ext cx="4643437" cy="34829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3428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Links are to the site where you register</a:t>
            </a:r>
            <a:r>
              <a:rPr lang="en-US" baseline="0" dirty="0" smtClean="0"/>
              <a:t> and set up a username and password, usually.  You use these links to renew some of our subscriptions as well. </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35</a:t>
            </a:fld>
            <a:endParaRPr lang="en-US"/>
          </a:p>
        </p:txBody>
      </p:sp>
    </p:spTree>
    <p:extLst>
      <p:ext uri="{BB962C8B-B14F-4D97-AF65-F5344CB8AC3E}">
        <p14:creationId xmlns:p14="http://schemas.microsoft.com/office/powerpoint/2010/main" val="3967884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FSU CoM has purchased an institutional subscription for all faculty/staff/students to use </a:t>
            </a:r>
            <a:r>
              <a:rPr lang="en-US" dirty="0" err="1" smtClean="0"/>
              <a:t>LastPass</a:t>
            </a:r>
            <a:r>
              <a:rPr lang="en-US" dirty="0" smtClean="0"/>
              <a:t> professional.  This keeps</a:t>
            </a:r>
            <a:r>
              <a:rPr lang="en-US" baseline="0" dirty="0" smtClean="0"/>
              <a:t> your passwords all in one secure place, which you can access on an app on your phone, iPad and online.  </a:t>
            </a:r>
            <a:r>
              <a:rPr lang="en-US" baseline="0" smtClean="0"/>
              <a:t>The </a:t>
            </a:r>
            <a:r>
              <a:rPr lang="en-US" baseline="0" smtClean="0"/>
              <a:t>iPhone app </a:t>
            </a:r>
            <a:r>
              <a:rPr lang="en-US" baseline="0" dirty="0" smtClean="0"/>
              <a:t>uses your thumb print. </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36</a:t>
            </a:fld>
            <a:endParaRPr lang="en-US"/>
          </a:p>
        </p:txBody>
      </p:sp>
    </p:spTree>
    <p:extLst>
      <p:ext uri="{BB962C8B-B14F-4D97-AF65-F5344CB8AC3E}">
        <p14:creationId xmlns:p14="http://schemas.microsoft.com/office/powerpoint/2010/main" val="2894849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6" eaLnBrk="0" hangingPunct="0">
              <a:defRPr>
                <a:solidFill>
                  <a:schemeClr val="tx1"/>
                </a:solidFill>
                <a:latin typeface="Arial" charset="0"/>
              </a:defRPr>
            </a:lvl1pPr>
            <a:lvl2pPr marL="748002" indent="-287693" defTabSz="931806" eaLnBrk="0" hangingPunct="0">
              <a:defRPr>
                <a:solidFill>
                  <a:schemeClr val="tx1"/>
                </a:solidFill>
                <a:latin typeface="Arial" charset="0"/>
              </a:defRPr>
            </a:lvl2pPr>
            <a:lvl3pPr marL="1150772" indent="-230154" defTabSz="931806" eaLnBrk="0" hangingPunct="0">
              <a:defRPr>
                <a:solidFill>
                  <a:schemeClr val="tx1"/>
                </a:solidFill>
                <a:latin typeface="Arial" charset="0"/>
              </a:defRPr>
            </a:lvl3pPr>
            <a:lvl4pPr marL="1611081" indent="-230154" defTabSz="931806" eaLnBrk="0" hangingPunct="0">
              <a:defRPr>
                <a:solidFill>
                  <a:schemeClr val="tx1"/>
                </a:solidFill>
                <a:latin typeface="Arial" charset="0"/>
              </a:defRPr>
            </a:lvl4pPr>
            <a:lvl5pPr marL="2071390" indent="-230154" defTabSz="931806" eaLnBrk="0" hangingPunct="0">
              <a:defRPr>
                <a:solidFill>
                  <a:schemeClr val="tx1"/>
                </a:solidFill>
                <a:latin typeface="Arial" charset="0"/>
              </a:defRPr>
            </a:lvl5pPr>
            <a:lvl6pPr marL="2531699" indent="-230154" defTabSz="931806" eaLnBrk="0" fontAlgn="base" hangingPunct="0">
              <a:spcBef>
                <a:spcPct val="0"/>
              </a:spcBef>
              <a:spcAft>
                <a:spcPct val="0"/>
              </a:spcAft>
              <a:defRPr>
                <a:solidFill>
                  <a:schemeClr val="tx1"/>
                </a:solidFill>
                <a:latin typeface="Arial" charset="0"/>
              </a:defRPr>
            </a:lvl6pPr>
            <a:lvl7pPr marL="2992008" indent="-230154" defTabSz="931806" eaLnBrk="0" fontAlgn="base" hangingPunct="0">
              <a:spcBef>
                <a:spcPct val="0"/>
              </a:spcBef>
              <a:spcAft>
                <a:spcPct val="0"/>
              </a:spcAft>
              <a:defRPr>
                <a:solidFill>
                  <a:schemeClr val="tx1"/>
                </a:solidFill>
                <a:latin typeface="Arial" charset="0"/>
              </a:defRPr>
            </a:lvl7pPr>
            <a:lvl8pPr marL="3452317" indent="-230154" defTabSz="931806" eaLnBrk="0" fontAlgn="base" hangingPunct="0">
              <a:spcBef>
                <a:spcPct val="0"/>
              </a:spcBef>
              <a:spcAft>
                <a:spcPct val="0"/>
              </a:spcAft>
              <a:defRPr>
                <a:solidFill>
                  <a:schemeClr val="tx1"/>
                </a:solidFill>
                <a:latin typeface="Arial" charset="0"/>
              </a:defRPr>
            </a:lvl8pPr>
            <a:lvl9pPr marL="3912626" indent="-230154" defTabSz="931806" eaLnBrk="0" fontAlgn="base" hangingPunct="0">
              <a:spcBef>
                <a:spcPct val="0"/>
              </a:spcBef>
              <a:spcAft>
                <a:spcPct val="0"/>
              </a:spcAft>
              <a:defRPr>
                <a:solidFill>
                  <a:schemeClr val="tx1"/>
                </a:solidFill>
                <a:latin typeface="Arial" charset="0"/>
              </a:defRPr>
            </a:lvl9pPr>
          </a:lstStyle>
          <a:p>
            <a:pPr eaLnBrk="1" hangingPunct="1"/>
            <a:fld id="{1A9C20E7-7C01-4125-84B1-1580F9B63946}" type="slidenum">
              <a:rPr lang="en-US" smtClean="0"/>
              <a:pPr eaLnBrk="1" hangingPunct="1"/>
              <a:t>37</a:t>
            </a:fld>
            <a:endParaRPr lang="en-US" smtClean="0"/>
          </a:p>
        </p:txBody>
      </p:sp>
      <p:sp>
        <p:nvSpPr>
          <p:cNvPr id="45059" name="Rectangle 2"/>
          <p:cNvSpPr>
            <a:spLocks noGrp="1" noRot="1" noChangeAspect="1" noChangeArrowheads="1" noTextEdit="1"/>
          </p:cNvSpPr>
          <p:nvPr>
            <p:ph type="sldImg"/>
          </p:nvPr>
        </p:nvSpPr>
        <p:spPr>
          <a:xfrm>
            <a:off x="1182688" y="698500"/>
            <a:ext cx="4643437" cy="348297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86343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Everyone</a:t>
            </a:r>
            <a:r>
              <a:rPr lang="en-US" baseline="0" dirty="0" smtClean="0"/>
              <a:t> has different goals for the session.  Therefore, we will not be lock stepping thru this.  Each person will need to decide, consult with a helper to get the correct set of instructions, and follow those to accomplish your goals.  If you need help, just raise your hand.</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4</a:t>
            </a:fld>
            <a:endParaRPr lang="en-US"/>
          </a:p>
        </p:txBody>
      </p:sp>
    </p:spTree>
    <p:extLst>
      <p:ext uri="{BB962C8B-B14F-4D97-AF65-F5344CB8AC3E}">
        <p14:creationId xmlns:p14="http://schemas.microsoft.com/office/powerpoint/2010/main" val="11474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Starting September 2016 faculty will need to use their</a:t>
            </a:r>
            <a:r>
              <a:rPr lang="en-US" baseline="0" dirty="0" smtClean="0"/>
              <a:t> FSUID to access resources from off-campus. If they don’t know their FSUID contact their local/regional campus IT person.  Instructions are on the FAQ page  located on the library website.</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5</a:t>
            </a:fld>
            <a:endParaRPr lang="en-US"/>
          </a:p>
        </p:txBody>
      </p:sp>
    </p:spTree>
    <p:extLst>
      <p:ext uri="{BB962C8B-B14F-4D97-AF65-F5344CB8AC3E}">
        <p14:creationId xmlns:p14="http://schemas.microsoft.com/office/powerpoint/2010/main" val="278547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6</a:t>
            </a:fld>
            <a:endParaRPr lang="en-US"/>
          </a:p>
        </p:txBody>
      </p:sp>
    </p:spTree>
    <p:extLst>
      <p:ext uri="{BB962C8B-B14F-4D97-AF65-F5344CB8AC3E}">
        <p14:creationId xmlns:p14="http://schemas.microsoft.com/office/powerpoint/2010/main" val="98406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Remember</a:t>
            </a:r>
            <a:r>
              <a:rPr lang="en-US" baseline="0" dirty="0" smtClean="0"/>
              <a:t> apps are downloaded on your device and do not require </a:t>
            </a:r>
            <a:r>
              <a:rPr lang="en-US" baseline="0" dirty="0" err="1" smtClean="0"/>
              <a:t>wifi</a:t>
            </a:r>
            <a:r>
              <a:rPr lang="en-US" baseline="0" dirty="0" smtClean="0"/>
              <a:t> but you have to keep updated.</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7</a:t>
            </a:fld>
            <a:endParaRPr lang="en-US"/>
          </a:p>
        </p:txBody>
      </p:sp>
    </p:spTree>
    <p:extLst>
      <p:ext uri="{BB962C8B-B14F-4D97-AF65-F5344CB8AC3E}">
        <p14:creationId xmlns:p14="http://schemas.microsoft.com/office/powerpoint/2010/main" val="308710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r>
              <a:rPr lang="en-US" dirty="0" smtClean="0"/>
              <a:t>PEPID, uCentral, Epocrates,</a:t>
            </a:r>
            <a:r>
              <a:rPr lang="en-US" baseline="0" dirty="0" smtClean="0"/>
              <a:t> and Dynamed have specifically friendly iPad versions as well.  Any iPhone app works on an iPad, but the iPad friendly apps are easier to use and better utilize the nice real estate of the iPad screen</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8</a:t>
            </a:fld>
            <a:endParaRPr lang="en-US"/>
          </a:p>
        </p:txBody>
      </p:sp>
    </p:spTree>
    <p:extLst>
      <p:ext uri="{BB962C8B-B14F-4D97-AF65-F5344CB8AC3E}">
        <p14:creationId xmlns:p14="http://schemas.microsoft.com/office/powerpoint/2010/main" val="32767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3437" cy="3482975"/>
          </a:xfrm>
        </p:spPr>
      </p:sp>
      <p:sp>
        <p:nvSpPr>
          <p:cNvPr id="3" name="Notes Placeholder 2"/>
          <p:cNvSpPr>
            <a:spLocks noGrp="1"/>
          </p:cNvSpPr>
          <p:nvPr>
            <p:ph type="body" idx="1"/>
          </p:nvPr>
        </p:nvSpPr>
        <p:spPr/>
        <p:txBody>
          <a:bodyPr/>
          <a:lstStyle/>
          <a:p>
            <a:endParaRPr lang="en-US" dirty="0" smtClean="0"/>
          </a:p>
          <a:p>
            <a:r>
              <a:rPr lang="en-US" dirty="0" smtClean="0"/>
              <a:t>Dynamed has added drugs</a:t>
            </a:r>
            <a:r>
              <a:rPr lang="en-US" baseline="0" dirty="0" smtClean="0"/>
              <a:t> to their content, but from the evidence perspective.</a:t>
            </a:r>
          </a:p>
          <a:p>
            <a:r>
              <a:rPr lang="en-US" baseline="0" dirty="0" smtClean="0"/>
              <a:t>The registration is very easy and you no longer have to get a serial number.  Just go to the </a:t>
            </a:r>
            <a:r>
              <a:rPr lang="en-US" baseline="0" dirty="0" err="1" smtClean="0"/>
              <a:t>DynaMed</a:t>
            </a:r>
            <a:r>
              <a:rPr lang="en-US" baseline="0" dirty="0" smtClean="0"/>
              <a:t> Plus site, click on “Get the </a:t>
            </a:r>
            <a:r>
              <a:rPr lang="en-US" baseline="0" dirty="0" err="1" smtClean="0"/>
              <a:t>DynaMed</a:t>
            </a:r>
            <a:r>
              <a:rPr lang="en-US" baseline="0" dirty="0" smtClean="0"/>
              <a:t> </a:t>
            </a:r>
            <a:r>
              <a:rPr lang="en-US" baseline="0" dirty="0" err="1" smtClean="0"/>
              <a:t>Pluse</a:t>
            </a:r>
            <a:r>
              <a:rPr lang="en-US" baseline="0" dirty="0" smtClean="0"/>
              <a:t> Mobile App” on the left of the screen, put in your email, and they send you an activation link for the app you have downloaded.</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9</a:t>
            </a:fld>
            <a:endParaRPr lang="en-US"/>
          </a:p>
        </p:txBody>
      </p:sp>
    </p:spTree>
    <p:extLst>
      <p:ext uri="{BB962C8B-B14F-4D97-AF65-F5344CB8AC3E}">
        <p14:creationId xmlns:p14="http://schemas.microsoft.com/office/powerpoint/2010/main" val="332391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2" y="1413803"/>
            <a:ext cx="210313" cy="210315"/>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5"/>
            <a:ext cx="63500" cy="6508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906"/>
            <a:ext cx="7406640" cy="1472183"/>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3"/>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r>
              <a:rPr lang="en-US" smtClean="0"/>
              <a:t>Fall 2016</a:t>
            </a: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6D28B170-8E84-41A1-8205-B869B1674D00}" type="slidenum">
              <a:rPr lang="en-US"/>
              <a:pPr>
                <a:defRPr/>
              </a:pPr>
              <a:t>‹#›</a:t>
            </a:fld>
            <a:endParaRPr lang="en-US"/>
          </a:p>
        </p:txBody>
      </p:sp>
    </p:spTree>
    <p:extLst>
      <p:ext uri="{BB962C8B-B14F-4D97-AF65-F5344CB8AC3E}">
        <p14:creationId xmlns:p14="http://schemas.microsoft.com/office/powerpoint/2010/main" val="376940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Fall 2016</a:t>
            </a: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3160D6D-8C50-4398-8C5D-F7B45B750C38}" type="slidenum">
              <a:rPr lang="en-US"/>
              <a:pPr>
                <a:defRPr/>
              </a:pPr>
              <a:t>‹#›</a:t>
            </a:fld>
            <a:endParaRPr lang="en-US"/>
          </a:p>
        </p:txBody>
      </p:sp>
    </p:spTree>
    <p:extLst>
      <p:ext uri="{BB962C8B-B14F-4D97-AF65-F5344CB8AC3E}">
        <p14:creationId xmlns:p14="http://schemas.microsoft.com/office/powerpoint/2010/main" val="162926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6"/>
            <a:ext cx="1828800" cy="5851523"/>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6"/>
            <a:ext cx="5562600" cy="5851523"/>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Fall 2016</a:t>
            </a: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39157EF-527D-40C3-BD60-4C7B73369857}" type="slidenum">
              <a:rPr lang="en-US"/>
              <a:pPr>
                <a:defRPr/>
              </a:pPr>
              <a:t>‹#›</a:t>
            </a:fld>
            <a:endParaRPr lang="en-US"/>
          </a:p>
        </p:txBody>
      </p:sp>
    </p:spTree>
    <p:extLst>
      <p:ext uri="{BB962C8B-B14F-4D97-AF65-F5344CB8AC3E}">
        <p14:creationId xmlns:p14="http://schemas.microsoft.com/office/powerpoint/2010/main" val="170610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Fall 2016</a:t>
            </a: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40245CD-CB1F-4D74-A234-7313FBC3414C}" type="slidenum">
              <a:rPr lang="en-US"/>
              <a:pPr>
                <a:defRPr/>
              </a:pPr>
              <a:t>‹#›</a:t>
            </a:fld>
            <a:endParaRPr lang="en-US"/>
          </a:p>
        </p:txBody>
      </p:sp>
    </p:spTree>
    <p:extLst>
      <p:ext uri="{BB962C8B-B14F-4D97-AF65-F5344CB8AC3E}">
        <p14:creationId xmlns:p14="http://schemas.microsoft.com/office/powerpoint/2010/main" val="352295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3"/>
            <a:ext cx="210313" cy="210315"/>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6"/>
            <a:ext cx="63500" cy="63503"/>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3"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3" y="1066804"/>
            <a:ext cx="6400800" cy="1509713"/>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r>
              <a:rPr lang="en-US" smtClean="0"/>
              <a:t>Fall 2016</a:t>
            </a: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8C243706-6D30-4E9A-8EBC-6C7032CD2409}" type="slidenum">
              <a:rPr lang="en-US"/>
              <a:pPr>
                <a:defRPr/>
              </a:pPr>
              <a:t>‹#›</a:t>
            </a:fld>
            <a:endParaRPr lang="en-US"/>
          </a:p>
        </p:txBody>
      </p:sp>
    </p:spTree>
    <p:extLst>
      <p:ext uri="{BB962C8B-B14F-4D97-AF65-F5344CB8AC3E}">
        <p14:creationId xmlns:p14="http://schemas.microsoft.com/office/powerpoint/2010/main" val="235264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7"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r>
              <a:rPr lang="en-US" smtClean="0"/>
              <a:t>Fall 2016</a:t>
            </a: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A54B2EB-78FC-482D-88C9-B133E0156BB6}" type="slidenum">
              <a:rPr lang="en-US"/>
              <a:pPr>
                <a:defRPr/>
              </a:pPr>
              <a:t>‹#›</a:t>
            </a:fld>
            <a:endParaRPr lang="en-US"/>
          </a:p>
        </p:txBody>
      </p:sp>
    </p:spTree>
    <p:extLst>
      <p:ext uri="{BB962C8B-B14F-4D97-AF65-F5344CB8AC3E}">
        <p14:creationId xmlns:p14="http://schemas.microsoft.com/office/powerpoint/2010/main" val="65304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8"/>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5"/>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5"/>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8"/>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8"/>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smtClean="0"/>
              <a:t>Fall 2016</a:t>
            </a: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2D6345B-4F85-479A-A005-B0DE6BE6EC55}" type="slidenum">
              <a:rPr lang="en-US"/>
              <a:pPr>
                <a:defRPr/>
              </a:pPr>
              <a:t>‹#›</a:t>
            </a:fld>
            <a:endParaRPr lang="en-US"/>
          </a:p>
        </p:txBody>
      </p:sp>
    </p:spTree>
    <p:extLst>
      <p:ext uri="{BB962C8B-B14F-4D97-AF65-F5344CB8AC3E}">
        <p14:creationId xmlns:p14="http://schemas.microsoft.com/office/powerpoint/2010/main" val="80934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r>
              <a:rPr lang="en-US" smtClean="0"/>
              <a:t>Fall 2016</a:t>
            </a: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74DC3DAE-9956-4A90-90D3-990CF70F0909}" type="slidenum">
              <a:rPr lang="en-US"/>
              <a:pPr>
                <a:defRPr/>
              </a:pPr>
              <a:t>‹#›</a:t>
            </a:fld>
            <a:endParaRPr lang="en-US"/>
          </a:p>
        </p:txBody>
      </p:sp>
    </p:spTree>
    <p:extLst>
      <p:ext uri="{BB962C8B-B14F-4D97-AF65-F5344CB8AC3E}">
        <p14:creationId xmlns:p14="http://schemas.microsoft.com/office/powerpoint/2010/main" val="33712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4"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4"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r>
              <a:rPr lang="en-US" smtClean="0"/>
              <a:t>Fall 2016</a:t>
            </a: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F4461CB7-B858-4C8D-A370-6425A9D01207}" type="slidenum">
              <a:rPr lang="en-US"/>
              <a:pPr>
                <a:defRPr/>
              </a:pPr>
              <a:t>‹#›</a:t>
            </a:fld>
            <a:endParaRPr lang="en-US"/>
          </a:p>
        </p:txBody>
      </p:sp>
    </p:spTree>
    <p:extLst>
      <p:ext uri="{BB962C8B-B14F-4D97-AF65-F5344CB8AC3E}">
        <p14:creationId xmlns:p14="http://schemas.microsoft.com/office/powerpoint/2010/main" val="375869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80"/>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6"/>
            <a:ext cx="3810000" cy="698498"/>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Fall 2016</a:t>
            </a: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4BBF752-72A8-431F-B488-2D9A0A47C53A}" type="slidenum">
              <a:rPr lang="en-US"/>
              <a:pPr>
                <a:defRPr/>
              </a:pPr>
              <a:t>‹#›</a:t>
            </a:fld>
            <a:endParaRPr lang="en-US"/>
          </a:p>
        </p:txBody>
      </p:sp>
    </p:spTree>
    <p:extLst>
      <p:ext uri="{BB962C8B-B14F-4D97-AF65-F5344CB8AC3E}">
        <p14:creationId xmlns:p14="http://schemas.microsoft.com/office/powerpoint/2010/main" val="86007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94"/>
            <a:ext cx="68580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6"/>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8"/>
            <a:ext cx="4419600" cy="3514530"/>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r>
              <a:rPr lang="en-US" smtClean="0"/>
              <a:t>Fall 2016</a:t>
            </a: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AA130856-F6F5-4854-AF44-C7420605E274}" type="slidenum">
              <a:rPr lang="en-US"/>
              <a:pPr>
                <a:defRPr/>
              </a:pPr>
              <a:t>‹#›</a:t>
            </a:fld>
            <a:endParaRPr lang="en-US"/>
          </a:p>
        </p:txBody>
      </p:sp>
    </p:spTree>
    <p:extLst>
      <p:ext uri="{BB962C8B-B14F-4D97-AF65-F5344CB8AC3E}">
        <p14:creationId xmlns:p14="http://schemas.microsoft.com/office/powerpoint/2010/main" val="40767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8"/>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40"/>
            <a:ext cx="1703388" cy="1703385"/>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81"/>
            <a:ext cx="1125718" cy="110262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5"/>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r>
              <a:rPr lang="en-US" smtClean="0"/>
              <a:t>Fall 2016</a:t>
            </a: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F44994A-9B92-4DB0-8044-A3D32368BED6}" type="slidenum">
              <a:rPr lang="en-US"/>
              <a:pPr>
                <a:defRPr/>
              </a:pPr>
              <a:t>‹#›</a:t>
            </a:fld>
            <a:endParaRPr lang="en-US"/>
          </a:p>
        </p:txBody>
      </p:sp>
      <p:sp>
        <p:nvSpPr>
          <p:cNvPr id="15" name="Rectangle 14"/>
          <p:cNvSpPr/>
          <p:nvPr/>
        </p:nvSpPr>
        <p:spPr bwMode="invGray">
          <a:xfrm>
            <a:off x="1014414"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80" r:id="rId1"/>
    <p:sldLayoutId id="2147483975" r:id="rId2"/>
    <p:sldLayoutId id="2147483981" r:id="rId3"/>
    <p:sldLayoutId id="2147483976" r:id="rId4"/>
    <p:sldLayoutId id="2147483982" r:id="rId5"/>
    <p:sldLayoutId id="2147483977" r:id="rId6"/>
    <p:sldLayoutId id="2147483983" r:id="rId7"/>
    <p:sldLayoutId id="2147483984" r:id="rId8"/>
    <p:sldLayoutId id="2147483985" r:id="rId9"/>
    <p:sldLayoutId id="2147483978" r:id="rId10"/>
    <p:sldLayoutId id="2147483979" r:id="rId11"/>
  </p:sldLayoutIdLst>
  <p:hf hdr="0" ftr="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chd.bestsciencemedicine.com/calc2.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medicalapps.com/2013/03/cardiac-catheterization-app-visual-animations-patient-educ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ed-fsu.libguides.com/mobil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med.fsu.edu/?page=oit.lastPas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219200" y="1676400"/>
            <a:ext cx="7391400" cy="1470025"/>
          </a:xfrm>
        </p:spPr>
        <p:txBody>
          <a:bodyPr>
            <a:normAutofit/>
          </a:bodyPr>
          <a:lstStyle/>
          <a:p>
            <a:pPr eaLnBrk="1" fontAlgn="auto" hangingPunct="1">
              <a:spcAft>
                <a:spcPts val="0"/>
              </a:spcAft>
              <a:defRPr/>
            </a:pPr>
            <a:r>
              <a:rPr lang="en-US" sz="4400" dirty="0">
                <a:solidFill>
                  <a:schemeClr val="tx2">
                    <a:satMod val="130000"/>
                  </a:schemeClr>
                </a:solidFill>
              </a:rPr>
              <a:t>Intro </a:t>
            </a:r>
            <a:r>
              <a:rPr lang="en-US" sz="4400" dirty="0" smtClean="0">
                <a:solidFill>
                  <a:schemeClr val="tx2">
                    <a:satMod val="130000"/>
                  </a:schemeClr>
                </a:solidFill>
              </a:rPr>
              <a:t>to the Library’s</a:t>
            </a:r>
            <a:r>
              <a:rPr lang="en-US" sz="4400" dirty="0">
                <a:solidFill>
                  <a:schemeClr val="tx2">
                    <a:satMod val="130000"/>
                  </a:schemeClr>
                </a:solidFill>
              </a:rPr>
              <a:t/>
            </a:r>
            <a:br>
              <a:rPr lang="en-US" sz="4400" dirty="0">
                <a:solidFill>
                  <a:schemeClr val="tx2">
                    <a:satMod val="130000"/>
                  </a:schemeClr>
                </a:solidFill>
              </a:rPr>
            </a:br>
            <a:r>
              <a:rPr lang="en-US" sz="4400" dirty="0" smtClean="0">
                <a:solidFill>
                  <a:schemeClr val="tx2">
                    <a:satMod val="130000"/>
                  </a:schemeClr>
                </a:solidFill>
              </a:rPr>
              <a:t>Mobile Medical Apps</a:t>
            </a:r>
            <a:endParaRPr lang="en-US" sz="4400" strike="sngStrike" dirty="0">
              <a:solidFill>
                <a:schemeClr val="tx2">
                  <a:satMod val="130000"/>
                </a:schemeClr>
              </a:solidFill>
            </a:endParaRPr>
          </a:p>
        </p:txBody>
      </p:sp>
      <p:sp>
        <p:nvSpPr>
          <p:cNvPr id="3076" name="Rectangle 3"/>
          <p:cNvSpPr>
            <a:spLocks noGrp="1" noChangeArrowheads="1"/>
          </p:cNvSpPr>
          <p:nvPr>
            <p:ph type="subTitle" idx="1"/>
          </p:nvPr>
        </p:nvSpPr>
        <p:spPr>
          <a:xfrm>
            <a:off x="1219200" y="3468624"/>
            <a:ext cx="7010400" cy="2876550"/>
          </a:xfrm>
        </p:spPr>
        <p:txBody>
          <a:bodyPr>
            <a:normAutofit fontScale="70000" lnSpcReduction="20000"/>
          </a:bodyPr>
          <a:lstStyle/>
          <a:p>
            <a:pPr eaLnBrk="1" fontAlgn="auto" hangingPunct="1">
              <a:spcAft>
                <a:spcPts val="0"/>
              </a:spcAft>
              <a:defRPr/>
            </a:pPr>
            <a:r>
              <a:rPr lang="en-US" sz="2800" b="1" dirty="0" smtClean="0"/>
              <a:t>MD</a:t>
            </a:r>
            <a:endParaRPr lang="en-US" sz="2800" b="1" dirty="0"/>
          </a:p>
          <a:p>
            <a:pPr eaLnBrk="1" fontAlgn="auto" hangingPunct="1">
              <a:spcAft>
                <a:spcPts val="0"/>
              </a:spcAft>
              <a:defRPr/>
            </a:pPr>
            <a:r>
              <a:rPr lang="en-US" sz="2000" b="1" dirty="0"/>
              <a:t>Clerkship Director, Medical Informatics Education</a:t>
            </a:r>
          </a:p>
          <a:p>
            <a:pPr eaLnBrk="1" fontAlgn="auto" hangingPunct="1">
              <a:spcAft>
                <a:spcPts val="0"/>
              </a:spcAft>
              <a:defRPr/>
            </a:pPr>
            <a:r>
              <a:rPr lang="en-US" sz="2000" b="1" dirty="0" smtClean="0"/>
              <a:t>Regional </a:t>
            </a:r>
            <a:r>
              <a:rPr lang="en-US" sz="2000" b="1" dirty="0"/>
              <a:t>Campus FSU </a:t>
            </a:r>
            <a:r>
              <a:rPr lang="en-US" sz="2000" b="1" dirty="0" smtClean="0"/>
              <a:t>COM</a:t>
            </a:r>
          </a:p>
          <a:p>
            <a:pPr eaLnBrk="1" fontAlgn="auto" hangingPunct="1">
              <a:spcAft>
                <a:spcPts val="0"/>
              </a:spcAft>
              <a:defRPr/>
            </a:pPr>
            <a:endParaRPr lang="en-US" dirty="0" smtClean="0"/>
          </a:p>
          <a:p>
            <a:pPr eaLnBrk="1" fontAlgn="auto" hangingPunct="1">
              <a:spcAft>
                <a:spcPts val="0"/>
              </a:spcAft>
              <a:defRPr/>
            </a:pPr>
            <a:r>
              <a:rPr lang="en-US" dirty="0" smtClean="0"/>
              <a:t>Nancy </a:t>
            </a:r>
            <a:r>
              <a:rPr lang="en-US" dirty="0"/>
              <a:t>Clark, M.Ed.</a:t>
            </a:r>
          </a:p>
          <a:p>
            <a:pPr eaLnBrk="1" fontAlgn="auto" hangingPunct="1">
              <a:spcAft>
                <a:spcPts val="0"/>
              </a:spcAft>
              <a:defRPr/>
            </a:pPr>
            <a:r>
              <a:rPr lang="en-US" sz="1900" dirty="0"/>
              <a:t>Medical Informatics </a:t>
            </a:r>
            <a:r>
              <a:rPr lang="en-US" sz="1900" dirty="0" smtClean="0"/>
              <a:t>Director</a:t>
            </a:r>
          </a:p>
          <a:p>
            <a:pPr eaLnBrk="1" fontAlgn="auto" hangingPunct="1">
              <a:spcAft>
                <a:spcPts val="0"/>
              </a:spcAft>
              <a:defRPr/>
            </a:pPr>
            <a:r>
              <a:rPr lang="en-US" dirty="0"/>
              <a:t>Terri Johnson, MSLIS</a:t>
            </a:r>
            <a:r>
              <a:rPr lang="en-US" dirty="0" smtClean="0"/>
              <a:t>, AHIP</a:t>
            </a:r>
            <a:endParaRPr lang="en-US" dirty="0"/>
          </a:p>
          <a:p>
            <a:pPr eaLnBrk="1" fontAlgn="auto" hangingPunct="1">
              <a:spcAft>
                <a:spcPts val="0"/>
              </a:spcAft>
              <a:defRPr/>
            </a:pPr>
            <a:r>
              <a:rPr lang="en-US" sz="1900" dirty="0" smtClean="0"/>
              <a:t>Medical Informatics Librarian</a:t>
            </a:r>
            <a:endParaRPr lang="en-US" sz="1900" dirty="0"/>
          </a:p>
          <a:p>
            <a:pPr eaLnBrk="1" fontAlgn="auto" hangingPunct="1">
              <a:spcAft>
                <a:spcPts val="0"/>
              </a:spcAft>
              <a:defRPr/>
            </a:pPr>
            <a:endParaRPr lang="en-US" sz="2000" dirty="0"/>
          </a:p>
          <a:p>
            <a:pPr eaLnBrk="1" fontAlgn="auto" hangingPunct="1">
              <a:spcAft>
                <a:spcPts val="0"/>
              </a:spcAft>
              <a:defRPr/>
            </a:pPr>
            <a:r>
              <a:rPr lang="en-US" sz="2800" b="1" dirty="0" smtClean="0"/>
              <a:t>Spring 2017</a:t>
            </a:r>
            <a:endParaRPr lang="en-US" sz="2800" b="1" dirty="0"/>
          </a:p>
        </p:txBody>
      </p:sp>
      <p:sp>
        <p:nvSpPr>
          <p:cNvPr id="3074" name="Rectangle 15"/>
          <p:cNvSpPr>
            <a:spLocks noGrp="1" noChangeArrowheads="1"/>
          </p:cNvSpPr>
          <p:nvPr>
            <p:ph type="sldNum" sz="quarter" idx="12"/>
          </p:nvPr>
        </p:nvSpPr>
        <p:spPr/>
        <p:txBody>
          <a:bodyPr/>
          <a:lstStyle/>
          <a:p>
            <a:pPr>
              <a:defRPr/>
            </a:pPr>
            <a:fld id="{6DB322FF-8B12-43D0-B354-0B26F31D8F33}" type="slidenum">
              <a:rPr lang="en-US"/>
              <a:pPr>
                <a:defRPr/>
              </a:pPr>
              <a:t>1</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435100" y="274638"/>
            <a:ext cx="7499350" cy="1143000"/>
          </a:xfrm>
        </p:spPr>
        <p:txBody>
          <a:bodyPr/>
          <a:lstStyle/>
          <a:p>
            <a:pPr eaLnBrk="1" fontAlgn="auto" hangingPunct="1">
              <a:spcAft>
                <a:spcPts val="0"/>
              </a:spcAft>
              <a:defRPr/>
            </a:pPr>
            <a:r>
              <a:rPr lang="en-US" dirty="0" err="1" smtClean="0">
                <a:solidFill>
                  <a:schemeClr val="tx2">
                    <a:satMod val="130000"/>
                  </a:schemeClr>
                </a:solidFill>
              </a:rPr>
              <a:t>Epocrates</a:t>
            </a:r>
            <a:endParaRPr lang="en-US" dirty="0" smtClean="0">
              <a:solidFill>
                <a:schemeClr val="tx2">
                  <a:satMod val="130000"/>
                </a:schemeClr>
              </a:solidFill>
            </a:endParaRPr>
          </a:p>
        </p:txBody>
      </p:sp>
      <p:sp>
        <p:nvSpPr>
          <p:cNvPr id="15363" name="Rectangle 3"/>
          <p:cNvSpPr>
            <a:spLocks noGrp="1" noChangeArrowheads="1"/>
          </p:cNvSpPr>
          <p:nvPr>
            <p:ph sz="half" idx="1"/>
          </p:nvPr>
        </p:nvSpPr>
        <p:spPr>
          <a:xfrm>
            <a:off x="4816475" y="846138"/>
            <a:ext cx="4254500" cy="4968875"/>
          </a:xfrm>
        </p:spPr>
        <p:txBody>
          <a:bodyPr/>
          <a:lstStyle/>
          <a:p>
            <a:pPr eaLnBrk="1" hangingPunct="1"/>
            <a:r>
              <a:rPr lang="en-US" sz="2600" dirty="0" smtClean="0"/>
              <a:t>Rx</a:t>
            </a:r>
            <a:r>
              <a:rPr lang="en-US" sz="2600" dirty="0"/>
              <a:t>= Drugs</a:t>
            </a:r>
          </a:p>
          <a:p>
            <a:pPr eaLnBrk="1" hangingPunct="1"/>
            <a:r>
              <a:rPr lang="en-US" sz="2600" dirty="0"/>
              <a:t>Drug Interactions </a:t>
            </a:r>
          </a:p>
          <a:p>
            <a:pPr eaLnBrk="1" hangingPunct="1"/>
            <a:r>
              <a:rPr lang="en-US" sz="2600" dirty="0" err="1"/>
              <a:t>Dx</a:t>
            </a:r>
            <a:r>
              <a:rPr lang="en-US" sz="2600" dirty="0"/>
              <a:t>=BMJ disease </a:t>
            </a:r>
            <a:r>
              <a:rPr lang="en-US" sz="2600" dirty="0" smtClean="0"/>
              <a:t>ref</a:t>
            </a:r>
          </a:p>
          <a:p>
            <a:pPr eaLnBrk="1" hangingPunct="1"/>
            <a:r>
              <a:rPr lang="en-US" sz="2600" dirty="0" smtClean="0"/>
              <a:t>DDX *</a:t>
            </a:r>
            <a:endParaRPr lang="en-US" sz="2600" dirty="0"/>
          </a:p>
          <a:p>
            <a:pPr eaLnBrk="1" hangingPunct="1"/>
            <a:r>
              <a:rPr lang="en-US" sz="2600" dirty="0"/>
              <a:t>Lab=lab </a:t>
            </a:r>
            <a:r>
              <a:rPr lang="en-US" sz="2600" dirty="0" smtClean="0"/>
              <a:t>manual*</a:t>
            </a:r>
            <a:endParaRPr lang="en-US" sz="2600" dirty="0"/>
          </a:p>
          <a:p>
            <a:pPr eaLnBrk="1" hangingPunct="1"/>
            <a:r>
              <a:rPr lang="en-US" sz="2600" dirty="0"/>
              <a:t>Pill Identifier</a:t>
            </a:r>
          </a:p>
          <a:p>
            <a:pPr eaLnBrk="1" hangingPunct="1"/>
            <a:r>
              <a:rPr lang="en-US" sz="2600" dirty="0"/>
              <a:t>ID= Infectious Disease antibiotics </a:t>
            </a:r>
            <a:r>
              <a:rPr lang="en-US" sz="2600" dirty="0" smtClean="0"/>
              <a:t>guide*</a:t>
            </a:r>
            <a:endParaRPr lang="en-US" sz="2600" dirty="0"/>
          </a:p>
          <a:p>
            <a:pPr eaLnBrk="1" hangingPunct="1"/>
            <a:r>
              <a:rPr lang="en-US" sz="2600" dirty="0"/>
              <a:t>Tables</a:t>
            </a:r>
          </a:p>
          <a:p>
            <a:pPr eaLnBrk="1" hangingPunct="1"/>
            <a:r>
              <a:rPr lang="en-US" sz="2600" dirty="0" smtClean="0"/>
              <a:t>Calculators</a:t>
            </a:r>
            <a:endParaRPr lang="en-US" sz="2600" dirty="0"/>
          </a:p>
          <a:p>
            <a:pPr eaLnBrk="1" hangingPunct="1"/>
            <a:r>
              <a:rPr lang="en-US" sz="2600" dirty="0" smtClean="0"/>
              <a:t>ICD-9 &amp; 10 codes*</a:t>
            </a:r>
            <a:endParaRPr lang="en-US" sz="2600" dirty="0"/>
          </a:p>
        </p:txBody>
      </p:sp>
      <p:sp>
        <p:nvSpPr>
          <p:cNvPr id="32770" name="Slide Number Placeholder 6"/>
          <p:cNvSpPr>
            <a:spLocks noGrp="1"/>
          </p:cNvSpPr>
          <p:nvPr>
            <p:ph type="sldNum" sz="quarter" idx="12"/>
          </p:nvPr>
        </p:nvSpPr>
        <p:spPr/>
        <p:txBody>
          <a:bodyPr/>
          <a:lstStyle/>
          <a:p>
            <a:pPr>
              <a:defRPr/>
            </a:pPr>
            <a:fld id="{2F0EA7F5-3FE7-41E8-A322-DE24CD4BF76D}" type="slidenum">
              <a:rPr lang="en-US"/>
              <a:pPr>
                <a:defRPr/>
              </a:pPr>
              <a:t>10</a:t>
            </a:fld>
            <a:endParaRPr lang="en-US"/>
          </a:p>
        </p:txBody>
      </p:sp>
      <p:sp>
        <p:nvSpPr>
          <p:cNvPr id="6" name="TextBox 5"/>
          <p:cNvSpPr txBox="1"/>
          <p:nvPr/>
        </p:nvSpPr>
        <p:spPr>
          <a:xfrm>
            <a:off x="1457488" y="6124591"/>
            <a:ext cx="6374566" cy="369332"/>
          </a:xfrm>
          <a:prstGeom prst="rect">
            <a:avLst/>
          </a:prstGeom>
          <a:noFill/>
        </p:spPr>
        <p:txBody>
          <a:bodyPr wrap="none" rtlCol="0">
            <a:spAutoFit/>
          </a:bodyPr>
          <a:lstStyle/>
          <a:p>
            <a:r>
              <a:rPr lang="en-US" dirty="0" smtClean="0"/>
              <a:t>Has a separate Tablet version and mobile friendly web site</a:t>
            </a:r>
            <a:endParaRPr lang="en-US" dirty="0"/>
          </a:p>
        </p:txBody>
      </p:sp>
      <p:sp>
        <p:nvSpPr>
          <p:cNvPr id="2" name="Date Placeholder 1"/>
          <p:cNvSpPr>
            <a:spLocks noGrp="1"/>
          </p:cNvSpPr>
          <p:nvPr>
            <p:ph type="dt" sz="half" idx="10"/>
          </p:nvPr>
        </p:nvSpPr>
        <p:spPr/>
        <p:txBody>
          <a:bodyPr/>
          <a:lstStyle/>
          <a:p>
            <a:pPr>
              <a:defRPr/>
            </a:pPr>
            <a:r>
              <a:rPr lang="en-US" smtClean="0"/>
              <a:t>Fall 2016</a:t>
            </a:r>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1690771" y="1400176"/>
            <a:ext cx="2638261" cy="4682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dirty="0" err="1" smtClean="0"/>
              <a:t>uCentral</a:t>
            </a:r>
            <a:endParaRPr lang="en-US" dirty="0"/>
          </a:p>
        </p:txBody>
      </p:sp>
      <p:sp>
        <p:nvSpPr>
          <p:cNvPr id="19460" name="Content Placeholder 3"/>
          <p:cNvSpPr>
            <a:spLocks noGrp="1"/>
          </p:cNvSpPr>
          <p:nvPr>
            <p:ph sz="half" idx="2"/>
          </p:nvPr>
        </p:nvSpPr>
        <p:spPr>
          <a:xfrm>
            <a:off x="3934233" y="195225"/>
            <a:ext cx="5013355" cy="6348450"/>
          </a:xfrm>
        </p:spPr>
        <p:txBody>
          <a:bodyPr/>
          <a:lstStyle/>
          <a:p>
            <a:r>
              <a:rPr lang="en-US" sz="2400" dirty="0"/>
              <a:t>5-Minute Clinical Consult</a:t>
            </a:r>
          </a:p>
          <a:p>
            <a:r>
              <a:rPr lang="en-US" sz="2400" dirty="0"/>
              <a:t>5-Minute Pediatric Consult</a:t>
            </a:r>
          </a:p>
          <a:p>
            <a:r>
              <a:rPr lang="en-US" sz="2400" dirty="0"/>
              <a:t>Bates’ Physical and </a:t>
            </a:r>
            <a:r>
              <a:rPr lang="en-US" sz="2400" dirty="0" err="1"/>
              <a:t>Hx</a:t>
            </a:r>
            <a:r>
              <a:rPr lang="en-US" sz="2400" dirty="0"/>
              <a:t> Taking</a:t>
            </a:r>
          </a:p>
          <a:p>
            <a:r>
              <a:rPr lang="en-US" sz="2400" dirty="0"/>
              <a:t>Calculators</a:t>
            </a:r>
          </a:p>
          <a:p>
            <a:r>
              <a:rPr lang="en-US" sz="2400" dirty="0"/>
              <a:t>Harriet Lane</a:t>
            </a:r>
          </a:p>
          <a:p>
            <a:r>
              <a:rPr lang="en-US" sz="2400" dirty="0"/>
              <a:t>Harrison’s Manual of Medicine</a:t>
            </a:r>
          </a:p>
          <a:p>
            <a:r>
              <a:rPr lang="en-US" sz="2400" dirty="0"/>
              <a:t>Johns Hopkins OB/GYN</a:t>
            </a:r>
          </a:p>
          <a:p>
            <a:r>
              <a:rPr lang="en-US" sz="2400" dirty="0"/>
              <a:t>Johns Hopkins Psychiatry</a:t>
            </a:r>
          </a:p>
          <a:p>
            <a:r>
              <a:rPr lang="en-US" sz="2400" dirty="0"/>
              <a:t>Johns Hopkins ABX Guide</a:t>
            </a:r>
          </a:p>
          <a:p>
            <a:r>
              <a:rPr lang="en-US" sz="2400" dirty="0"/>
              <a:t>Johns Hopkins Diabetes Guide</a:t>
            </a:r>
          </a:p>
          <a:p>
            <a:r>
              <a:rPr lang="en-US" sz="2400" dirty="0"/>
              <a:t>Johns Hopkins HIV Guide</a:t>
            </a:r>
          </a:p>
          <a:p>
            <a:r>
              <a:rPr lang="en-US" sz="2400" dirty="0"/>
              <a:t>Washington Manual of Medical Therapeutics</a:t>
            </a:r>
          </a:p>
          <a:p>
            <a:r>
              <a:rPr lang="en-US" sz="2400" dirty="0"/>
              <a:t>Medline search linked to </a:t>
            </a:r>
            <a:r>
              <a:rPr lang="en-US" sz="2400" dirty="0" err="1"/>
              <a:t>CoM</a:t>
            </a:r>
            <a:r>
              <a:rPr lang="en-US" sz="2400" dirty="0"/>
              <a:t> Journals</a:t>
            </a:r>
          </a:p>
        </p:txBody>
      </p:sp>
      <p:sp>
        <p:nvSpPr>
          <p:cNvPr id="5" name="Slide Number Placeholder 4"/>
          <p:cNvSpPr>
            <a:spLocks noGrp="1"/>
          </p:cNvSpPr>
          <p:nvPr>
            <p:ph type="sldNum" sz="quarter" idx="12"/>
          </p:nvPr>
        </p:nvSpPr>
        <p:spPr/>
        <p:txBody>
          <a:bodyPr/>
          <a:lstStyle/>
          <a:p>
            <a:pPr>
              <a:defRPr/>
            </a:pPr>
            <a:fld id="{D263A215-0F76-4F00-87DF-9E9173C3C2AE}" type="slidenum">
              <a:rPr lang="en-US" smtClean="0"/>
              <a:pPr>
                <a:defRPr/>
              </a:pPr>
              <a:t>11</a:t>
            </a:fld>
            <a:endParaRPr lang="en-US"/>
          </a:p>
        </p:txBody>
      </p:sp>
      <p:sp>
        <p:nvSpPr>
          <p:cNvPr id="7" name="TextBox 6"/>
          <p:cNvSpPr txBox="1"/>
          <p:nvPr/>
        </p:nvSpPr>
        <p:spPr>
          <a:xfrm>
            <a:off x="1085354" y="6339097"/>
            <a:ext cx="3185487" cy="369332"/>
          </a:xfrm>
          <a:prstGeom prst="rect">
            <a:avLst/>
          </a:prstGeom>
          <a:noFill/>
        </p:spPr>
        <p:txBody>
          <a:bodyPr wrap="none" rtlCol="0">
            <a:spAutoFit/>
          </a:bodyPr>
          <a:lstStyle/>
          <a:p>
            <a:r>
              <a:rPr lang="en-US" dirty="0" smtClean="0"/>
              <a:t>Has a separate tablet version</a:t>
            </a:r>
            <a:endParaRPr lang="en-US" dirty="0"/>
          </a:p>
        </p:txBody>
      </p:sp>
      <p:sp>
        <p:nvSpPr>
          <p:cNvPr id="3" name="Date Placeholder 2"/>
          <p:cNvSpPr>
            <a:spLocks noGrp="1"/>
          </p:cNvSpPr>
          <p:nvPr>
            <p:ph type="dt" sz="half" idx="10"/>
          </p:nvPr>
        </p:nvSpPr>
        <p:spPr/>
        <p:txBody>
          <a:bodyPr/>
          <a:lstStyle/>
          <a:p>
            <a:pPr>
              <a:defRPr/>
            </a:pPr>
            <a:r>
              <a:rPr lang="en-US" smtClean="0"/>
              <a:t>Fall 2016</a:t>
            </a:r>
            <a:endParaRPr lang="en-US"/>
          </a:p>
        </p:txBody>
      </p:sp>
      <p:pic>
        <p:nvPicPr>
          <p:cNvPr id="4" name="Picture 3"/>
          <p:cNvPicPr>
            <a:picLocks noChangeAspect="1"/>
          </p:cNvPicPr>
          <p:nvPr/>
        </p:nvPicPr>
        <p:blipFill>
          <a:blip r:embed="rId3"/>
          <a:stretch>
            <a:fillRect/>
          </a:stretch>
        </p:blipFill>
        <p:spPr>
          <a:xfrm>
            <a:off x="1113708" y="1219201"/>
            <a:ext cx="2697138" cy="4674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853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dirty="0" smtClean="0"/>
              <a:t>PEPID</a:t>
            </a:r>
            <a:endParaRPr lang="en-US" dirty="0"/>
          </a:p>
        </p:txBody>
      </p:sp>
      <p:sp>
        <p:nvSpPr>
          <p:cNvPr id="16387" name="Content Placeholder 3"/>
          <p:cNvSpPr>
            <a:spLocks noGrp="1"/>
          </p:cNvSpPr>
          <p:nvPr>
            <p:ph sz="half" idx="2"/>
          </p:nvPr>
        </p:nvSpPr>
        <p:spPr>
          <a:xfrm>
            <a:off x="1066800" y="1249680"/>
            <a:ext cx="4286250" cy="4816475"/>
          </a:xfrm>
        </p:spPr>
        <p:txBody>
          <a:bodyPr/>
          <a:lstStyle/>
          <a:p>
            <a:r>
              <a:rPr lang="en-US" b="1" dirty="0" smtClean="0"/>
              <a:t>CRC Suite</a:t>
            </a:r>
          </a:p>
          <a:p>
            <a:pPr lvl="1"/>
            <a:r>
              <a:rPr lang="en-US" dirty="0" smtClean="0"/>
              <a:t>DDX generator</a:t>
            </a:r>
          </a:p>
          <a:p>
            <a:pPr lvl="1"/>
            <a:r>
              <a:rPr lang="en-US" dirty="0" smtClean="0"/>
              <a:t>Disease</a:t>
            </a:r>
          </a:p>
          <a:p>
            <a:pPr lvl="1"/>
            <a:r>
              <a:rPr lang="en-US" dirty="0" smtClean="0"/>
              <a:t>Drugs - interactions</a:t>
            </a:r>
          </a:p>
          <a:p>
            <a:pPr lvl="1"/>
            <a:r>
              <a:rPr lang="en-US" dirty="0" smtClean="0"/>
              <a:t>Labs</a:t>
            </a:r>
          </a:p>
          <a:p>
            <a:pPr lvl="1"/>
            <a:r>
              <a:rPr lang="en-US" dirty="0" smtClean="0"/>
              <a:t>Calculators</a:t>
            </a:r>
          </a:p>
          <a:p>
            <a:pPr lvl="1"/>
            <a:r>
              <a:rPr lang="en-US" dirty="0" smtClean="0"/>
              <a:t>Clinical Rotations</a:t>
            </a:r>
          </a:p>
          <a:p>
            <a:pPr lvl="1"/>
            <a:r>
              <a:rPr lang="en-US" dirty="0" smtClean="0"/>
              <a:t>Images</a:t>
            </a:r>
          </a:p>
          <a:p>
            <a:r>
              <a:rPr lang="en-US" b="1" dirty="0" smtClean="0"/>
              <a:t>Medical Dictionary</a:t>
            </a:r>
          </a:p>
          <a:p>
            <a:pPr lvl="1"/>
            <a:r>
              <a:rPr lang="en-US" dirty="0" smtClean="0"/>
              <a:t>Stedman’s</a:t>
            </a:r>
          </a:p>
        </p:txBody>
      </p:sp>
      <p:sp>
        <p:nvSpPr>
          <p:cNvPr id="5" name="Slide Number Placeholder 4"/>
          <p:cNvSpPr>
            <a:spLocks noGrp="1"/>
          </p:cNvSpPr>
          <p:nvPr>
            <p:ph type="sldNum" sz="quarter" idx="12"/>
          </p:nvPr>
        </p:nvSpPr>
        <p:spPr/>
        <p:txBody>
          <a:bodyPr/>
          <a:lstStyle/>
          <a:p>
            <a:pPr>
              <a:defRPr/>
            </a:pPr>
            <a:fld id="{DE473FB4-CCC5-47FF-B9F2-326562FB86E2}" type="slidenum">
              <a:rPr lang="en-US" smtClean="0"/>
              <a:pPr>
                <a:defRPr/>
              </a:pPr>
              <a:t>12</a:t>
            </a:fld>
            <a:endParaRPr lang="en-US"/>
          </a:p>
        </p:txBody>
      </p:sp>
      <p:sp>
        <p:nvSpPr>
          <p:cNvPr id="4" name="TextBox 3"/>
          <p:cNvSpPr txBox="1"/>
          <p:nvPr/>
        </p:nvSpPr>
        <p:spPr>
          <a:xfrm>
            <a:off x="1457488" y="6124591"/>
            <a:ext cx="3185487" cy="369332"/>
          </a:xfrm>
          <a:prstGeom prst="rect">
            <a:avLst/>
          </a:prstGeom>
          <a:noFill/>
        </p:spPr>
        <p:txBody>
          <a:bodyPr wrap="none" rtlCol="0">
            <a:spAutoFit/>
          </a:bodyPr>
          <a:lstStyle/>
          <a:p>
            <a:r>
              <a:rPr lang="en-US" dirty="0" smtClean="0"/>
              <a:t>Has a separate tablet version</a:t>
            </a:r>
            <a:endParaRPr lang="en-US" dirty="0"/>
          </a:p>
        </p:txBody>
      </p:sp>
      <p:sp>
        <p:nvSpPr>
          <p:cNvPr id="6" name="Date Placeholder 5"/>
          <p:cNvSpPr>
            <a:spLocks noGrp="1"/>
          </p:cNvSpPr>
          <p:nvPr>
            <p:ph type="dt" sz="half" idx="10"/>
          </p:nvPr>
        </p:nvSpPr>
        <p:spPr/>
        <p:txBody>
          <a:bodyPr/>
          <a:lstStyle/>
          <a:p>
            <a:pPr>
              <a:defRPr/>
            </a:pPr>
            <a:r>
              <a:rPr lang="en-US" smtClean="0"/>
              <a:t>Fall 2016</a:t>
            </a:r>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l="465" t="11628" r="50000" b="58139"/>
          <a:stretch/>
        </p:blipFill>
        <p:spPr>
          <a:xfrm>
            <a:off x="3929513" y="980775"/>
            <a:ext cx="914400" cy="9906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44853" y="721201"/>
            <a:ext cx="3222759" cy="5720398"/>
          </a:xfrm>
          <a:prstGeom prst="rect">
            <a:avLst/>
          </a:prstGeom>
          <a:ln>
            <a:noFill/>
          </a:ln>
          <a:effectLst>
            <a:outerShdw blurRad="292100" dist="139700" dir="2700000" algn="tl" rotWithShape="0">
              <a:srgbClr val="333333">
                <a:alpha val="65000"/>
              </a:srgbClr>
            </a:outerShdw>
          </a:effectLst>
        </p:spPr>
      </p:pic>
      <p:pic>
        <p:nvPicPr>
          <p:cNvPr id="2050" name="Picture 2" descr="http://med.fsu.edu/userFiles/image/PEPI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0" y="341394"/>
            <a:ext cx="838040" cy="838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AccessMedicine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276088" y="1143000"/>
            <a:ext cx="3657600" cy="5044440"/>
          </a:xfrm>
        </p:spPr>
        <p:txBody>
          <a:bodyPr/>
          <a:lstStyle/>
          <a:p>
            <a:r>
              <a:rPr lang="en-US" dirty="0" smtClean="0"/>
              <a:t>Quick Medical Diagnosis &amp; Treatment</a:t>
            </a:r>
          </a:p>
          <a:p>
            <a:r>
              <a:rPr lang="en-US" dirty="0" smtClean="0"/>
              <a:t>Fitzpatrick’s Clinical Dermatology Atlas</a:t>
            </a:r>
          </a:p>
          <a:p>
            <a:r>
              <a:rPr lang="en-US" dirty="0" err="1" smtClean="0"/>
              <a:t>Diagnosaurus</a:t>
            </a:r>
            <a:endParaRPr lang="en-US" dirty="0" smtClean="0"/>
          </a:p>
          <a:p>
            <a:r>
              <a:rPr lang="en-US" dirty="0" smtClean="0"/>
              <a:t>Pocket Guide to Diagnostic Tests</a:t>
            </a:r>
          </a:p>
          <a:p>
            <a:r>
              <a:rPr lang="en-US" dirty="0" smtClean="0"/>
              <a:t>Requires 90 day authentication</a:t>
            </a:r>
            <a:endParaRPr lang="en-US" dirty="0"/>
          </a:p>
        </p:txBody>
      </p:sp>
      <p:sp>
        <p:nvSpPr>
          <p:cNvPr id="5" name="Date Placeholder 4"/>
          <p:cNvSpPr>
            <a:spLocks noGrp="1"/>
          </p:cNvSpPr>
          <p:nvPr>
            <p:ph type="dt" sz="half" idx="10"/>
          </p:nvPr>
        </p:nvSpPr>
        <p:spPr/>
        <p:txBody>
          <a:bodyPr/>
          <a:lstStyle/>
          <a:p>
            <a:pPr>
              <a:defRPr/>
            </a:pPr>
            <a:r>
              <a:rPr lang="en-US" smtClean="0"/>
              <a:t>Fall 2016</a:t>
            </a:r>
            <a:endParaRPr lang="en-US"/>
          </a:p>
        </p:txBody>
      </p:sp>
      <p:sp>
        <p:nvSpPr>
          <p:cNvPr id="6" name="Slide Number Placeholder 5"/>
          <p:cNvSpPr>
            <a:spLocks noGrp="1"/>
          </p:cNvSpPr>
          <p:nvPr>
            <p:ph type="sldNum" sz="quarter" idx="12"/>
          </p:nvPr>
        </p:nvSpPr>
        <p:spPr/>
        <p:txBody>
          <a:bodyPr/>
          <a:lstStyle/>
          <a:p>
            <a:pPr>
              <a:defRPr/>
            </a:pPr>
            <a:fld id="{8A54B2EB-78FC-482D-88C9-B133E0156BB6}" type="slidenum">
              <a:rPr lang="en-US" smtClean="0"/>
              <a:pPr>
                <a:defRPr/>
              </a:pPr>
              <a:t>13</a:t>
            </a:fld>
            <a:endParaRPr lang="en-US"/>
          </a:p>
        </p:txBody>
      </p:sp>
      <p:pic>
        <p:nvPicPr>
          <p:cNvPr id="1026" name="Picture 2" descr="C:\Users\nancy.clark\AppData\Local\Microsoft\Windows\Temporary Internet Files\Content.Outlook\Y1YWYDRD\photo.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6455"/>
          <a:stretch/>
        </p:blipFill>
        <p:spPr bwMode="auto">
          <a:xfrm>
            <a:off x="1589922" y="1298002"/>
            <a:ext cx="3286878" cy="4874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78665" y="6320510"/>
            <a:ext cx="3236784" cy="369332"/>
          </a:xfrm>
          <a:prstGeom prst="rect">
            <a:avLst/>
          </a:prstGeom>
          <a:noFill/>
        </p:spPr>
        <p:txBody>
          <a:bodyPr wrap="none" rtlCol="0">
            <a:spAutoFit/>
          </a:bodyPr>
          <a:lstStyle/>
          <a:p>
            <a:r>
              <a:rPr lang="en-US" dirty="0" smtClean="0"/>
              <a:t>Has a separate tablet version</a:t>
            </a:r>
            <a:endParaRPr lang="en-US" dirty="0"/>
          </a:p>
        </p:txBody>
      </p:sp>
    </p:spTree>
    <p:extLst>
      <p:ext uri="{BB962C8B-B14F-4D97-AF65-F5344CB8AC3E}">
        <p14:creationId xmlns:p14="http://schemas.microsoft.com/office/powerpoint/2010/main" val="2577350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Care Online</a:t>
            </a:r>
            <a:endParaRPr lang="en-US" dirty="0"/>
          </a:p>
        </p:txBody>
      </p:sp>
      <p:sp>
        <p:nvSpPr>
          <p:cNvPr id="7" name="Content Placeholder 6"/>
          <p:cNvSpPr>
            <a:spLocks noGrp="1"/>
          </p:cNvSpPr>
          <p:nvPr>
            <p:ph idx="1"/>
          </p:nvPr>
        </p:nvSpPr>
        <p:spPr>
          <a:xfrm>
            <a:off x="1435100" y="1447800"/>
            <a:ext cx="4279900" cy="4800600"/>
          </a:xfrm>
        </p:spPr>
        <p:txBody>
          <a:bodyPr/>
          <a:lstStyle/>
          <a:p>
            <a:r>
              <a:rPr lang="en-US" dirty="0" smtClean="0"/>
              <a:t>Content includes Red Book</a:t>
            </a:r>
          </a:p>
          <a:p>
            <a:r>
              <a:rPr lang="en-US" dirty="0" smtClean="0"/>
              <a:t>Quick Reference and Drug Lookup content resident offline.</a:t>
            </a:r>
          </a:p>
          <a:p>
            <a:r>
              <a:rPr lang="en-US" dirty="0" smtClean="0"/>
              <a:t>Some content linked to online resources</a:t>
            </a:r>
          </a:p>
          <a:p>
            <a:r>
              <a:rPr lang="en-US" dirty="0" smtClean="0"/>
              <a:t>Not full website content (has mobile-friendly site)</a:t>
            </a:r>
          </a:p>
          <a:p>
            <a:endParaRPr lang="en-US" dirty="0"/>
          </a:p>
        </p:txBody>
      </p:sp>
      <p:sp>
        <p:nvSpPr>
          <p:cNvPr id="5" name="Date Placeholder 4"/>
          <p:cNvSpPr>
            <a:spLocks noGrp="1"/>
          </p:cNvSpPr>
          <p:nvPr>
            <p:ph type="dt" sz="half" idx="10"/>
          </p:nvPr>
        </p:nvSpPr>
        <p:spPr/>
        <p:txBody>
          <a:bodyPr/>
          <a:lstStyle/>
          <a:p>
            <a:pPr>
              <a:defRPr/>
            </a:pPr>
            <a:r>
              <a:rPr lang="en-US" smtClean="0"/>
              <a:t>Fall 2016</a:t>
            </a:r>
            <a:endParaRPr lang="en-US"/>
          </a:p>
        </p:txBody>
      </p:sp>
      <p:sp>
        <p:nvSpPr>
          <p:cNvPr id="6" name="Slide Number Placeholder 5"/>
          <p:cNvSpPr>
            <a:spLocks noGrp="1"/>
          </p:cNvSpPr>
          <p:nvPr>
            <p:ph type="sldNum" sz="quarter" idx="12"/>
          </p:nvPr>
        </p:nvSpPr>
        <p:spPr/>
        <p:txBody>
          <a:bodyPr/>
          <a:lstStyle/>
          <a:p>
            <a:pPr>
              <a:defRPr/>
            </a:pPr>
            <a:fld id="{8A54B2EB-78FC-482D-88C9-B133E0156BB6}" type="slidenum">
              <a:rPr lang="en-US" smtClean="0"/>
              <a:pPr>
                <a:defRPr/>
              </a:pPr>
              <a:t>14</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15000" y="1295400"/>
            <a:ext cx="2819400" cy="5004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4668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Natural </a:t>
            </a:r>
            <a:r>
              <a:rPr lang="en-US" sz="3600" dirty="0" smtClean="0"/>
              <a:t>Medicines</a:t>
            </a:r>
            <a:endParaRPr lang="en-US" sz="36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Alternative and complementary resource</a:t>
            </a:r>
          </a:p>
          <a:p>
            <a:r>
              <a:rPr lang="en-US" dirty="0" smtClean="0"/>
              <a:t>Interactions with Rx drugs and Alt meds</a:t>
            </a:r>
          </a:p>
          <a:p>
            <a:r>
              <a:rPr lang="en-US" dirty="0" smtClean="0"/>
              <a:t>Effectiveness of alt therapy/meds by </a:t>
            </a:r>
            <a:r>
              <a:rPr lang="en-US" dirty="0" err="1" smtClean="0"/>
              <a:t>Dx</a:t>
            </a:r>
            <a:endParaRPr lang="en-US" dirty="0" smtClean="0"/>
          </a:p>
          <a:p>
            <a:r>
              <a:rPr lang="en-US" b="1" dirty="0" smtClean="0"/>
              <a:t>Prescriber’s Letter </a:t>
            </a:r>
            <a:r>
              <a:rPr lang="en-US" dirty="0" smtClean="0"/>
              <a:t>app works with same username</a:t>
            </a:r>
          </a:p>
          <a:p>
            <a:endParaRPr lang="en-US"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15</a:t>
            </a:fld>
            <a:endParaRPr lang="en-US"/>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22132"/>
          <a:stretch/>
        </p:blipFill>
        <p:spPr bwMode="auto">
          <a:xfrm>
            <a:off x="1442032" y="1524000"/>
            <a:ext cx="3434769" cy="4747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2030" y="6352142"/>
            <a:ext cx="3185487" cy="369332"/>
          </a:xfrm>
          <a:prstGeom prst="rect">
            <a:avLst/>
          </a:prstGeom>
          <a:noFill/>
        </p:spPr>
        <p:txBody>
          <a:bodyPr wrap="none" rtlCol="0">
            <a:spAutoFit/>
          </a:bodyPr>
          <a:lstStyle/>
          <a:p>
            <a:r>
              <a:rPr lang="en-US" dirty="0" smtClean="0"/>
              <a:t>Has a separate tablet version</a:t>
            </a:r>
            <a:endParaRPr lang="en-US" dirty="0"/>
          </a:p>
        </p:txBody>
      </p:sp>
      <p:sp>
        <p:nvSpPr>
          <p:cNvPr id="6" name="Date Placeholder 5"/>
          <p:cNvSpPr>
            <a:spLocks noGrp="1"/>
          </p:cNvSpPr>
          <p:nvPr>
            <p:ph type="dt" sz="half" idx="10"/>
          </p:nvPr>
        </p:nvSpPr>
        <p:spPr/>
        <p:txBody>
          <a:bodyPr/>
          <a:lstStyle/>
          <a:p>
            <a:pPr>
              <a:defRPr/>
            </a:pPr>
            <a:r>
              <a:rPr lang="en-US" smtClean="0"/>
              <a:t>Fall 2016</a:t>
            </a:r>
            <a:endParaRPr lang="en-US" dirty="0"/>
          </a:p>
        </p:txBody>
      </p:sp>
    </p:spTree>
    <p:extLst>
      <p:ext uri="{BB962C8B-B14F-4D97-AF65-F5344CB8AC3E}">
        <p14:creationId xmlns:p14="http://schemas.microsoft.com/office/powerpoint/2010/main" val="3380436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Medical Letter	</a:t>
            </a:r>
            <a:endParaRPr lang="en-US" dirty="0"/>
          </a:p>
        </p:txBody>
      </p:sp>
      <p:sp>
        <p:nvSpPr>
          <p:cNvPr id="2" name="Content Placeholder 1"/>
          <p:cNvSpPr>
            <a:spLocks noGrp="1"/>
          </p:cNvSpPr>
          <p:nvPr>
            <p:ph sz="half" idx="2"/>
          </p:nvPr>
        </p:nvSpPr>
        <p:spPr>
          <a:xfrm>
            <a:off x="4724400" y="1325880"/>
            <a:ext cx="4209288" cy="4663440"/>
          </a:xfrm>
        </p:spPr>
        <p:txBody>
          <a:bodyPr/>
          <a:lstStyle/>
          <a:p>
            <a:r>
              <a:rPr lang="en-US" dirty="0"/>
              <a:t>Read Journal Issues in PDF</a:t>
            </a:r>
          </a:p>
          <a:p>
            <a:r>
              <a:rPr lang="en-US" dirty="0"/>
              <a:t>Search old articles by</a:t>
            </a:r>
          </a:p>
          <a:p>
            <a:pPr lvl="1"/>
            <a:r>
              <a:rPr lang="en-US" dirty="0"/>
              <a:t>Drug, Condition or Treatment Guidelines</a:t>
            </a:r>
          </a:p>
          <a:p>
            <a:r>
              <a:rPr lang="en-US" dirty="0"/>
              <a:t>Better for tablet than smartphone</a:t>
            </a:r>
          </a:p>
          <a:p>
            <a:r>
              <a:rPr lang="en-US" dirty="0"/>
              <a:t>Address: CoM Address </a:t>
            </a:r>
          </a:p>
          <a:p>
            <a:r>
              <a:rPr lang="en-US" dirty="0"/>
              <a:t>Username: CoM email</a:t>
            </a:r>
          </a:p>
          <a:p>
            <a:r>
              <a:rPr lang="en-US" dirty="0"/>
              <a:t>Password:  Letters and numbers (PEPID rules)</a:t>
            </a:r>
          </a:p>
          <a:p>
            <a:endParaRPr lang="en-US" dirty="0"/>
          </a:p>
        </p:txBody>
      </p:sp>
      <p:sp>
        <p:nvSpPr>
          <p:cNvPr id="6" name="Slide Number Placeholder 5"/>
          <p:cNvSpPr>
            <a:spLocks noGrp="1"/>
          </p:cNvSpPr>
          <p:nvPr>
            <p:ph type="sldNum" sz="quarter" idx="12"/>
          </p:nvPr>
        </p:nvSpPr>
        <p:spPr/>
        <p:txBody>
          <a:bodyPr/>
          <a:lstStyle/>
          <a:p>
            <a:pPr>
              <a:defRPr/>
            </a:pPr>
            <a:fld id="{D8BA4305-991B-41C8-BD97-6F212C7D0654}" type="slidenum">
              <a:rPr lang="en-US" smtClean="0"/>
              <a:pPr>
                <a:defRPr/>
              </a:pPr>
              <a:t>16</a:t>
            </a:fld>
            <a:endParaRPr lang="en-US"/>
          </a:p>
        </p:txBody>
      </p:sp>
      <p:pic>
        <p:nvPicPr>
          <p:cNvPr id="2050" name="Picture 2" descr="C:\Users\nancy.clark\AppData\Local\Microsoft\Windows\Temporary Internet Files\Content.Outlook\6P4AN8FC\photo (5).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71600" y="1295400"/>
            <a:ext cx="2971800" cy="5274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187072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BrowZine</a:t>
            </a:r>
            <a:endParaRPr lang="en-US" dirty="0"/>
          </a:p>
        </p:txBody>
      </p:sp>
      <p:sp>
        <p:nvSpPr>
          <p:cNvPr id="7" name="Content Placeholder 6"/>
          <p:cNvSpPr>
            <a:spLocks noGrp="1"/>
          </p:cNvSpPr>
          <p:nvPr>
            <p:ph idx="1"/>
          </p:nvPr>
        </p:nvSpPr>
        <p:spPr>
          <a:xfrm>
            <a:off x="914400" y="1462087"/>
            <a:ext cx="4739370" cy="5291138"/>
          </a:xfrm>
        </p:spPr>
        <p:txBody>
          <a:bodyPr/>
          <a:lstStyle/>
          <a:p>
            <a:r>
              <a:rPr lang="en-US" dirty="0" smtClean="0"/>
              <a:t>Journal e-reader</a:t>
            </a:r>
          </a:p>
          <a:p>
            <a:r>
              <a:rPr lang="en-US" dirty="0" smtClean="0"/>
              <a:t>Select most FSU COM Journals to read</a:t>
            </a:r>
          </a:p>
          <a:p>
            <a:r>
              <a:rPr lang="en-US" dirty="0" smtClean="0"/>
              <a:t>Look like journals</a:t>
            </a:r>
          </a:p>
          <a:p>
            <a:r>
              <a:rPr lang="en-US" dirty="0" smtClean="0"/>
              <a:t>Alert you to new articles</a:t>
            </a:r>
          </a:p>
          <a:p>
            <a:r>
              <a:rPr lang="en-US" dirty="0" smtClean="0"/>
              <a:t>Allows saving articles</a:t>
            </a:r>
          </a:p>
          <a:p>
            <a:r>
              <a:rPr lang="en-US" dirty="0" smtClean="0"/>
              <a:t>Desktop version now available</a:t>
            </a:r>
          </a:p>
          <a:p>
            <a:pPr marL="82550" indent="0">
              <a:buNone/>
            </a:pPr>
            <a:endParaRPr lang="en-US"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17</a:t>
            </a:fld>
            <a:endParaRPr lang="en-US"/>
          </a:p>
        </p:txBody>
      </p:sp>
      <p:sp>
        <p:nvSpPr>
          <p:cNvPr id="8" name="AutoShape 2" descr="data:image/jpeg;base64,/9j/4AAQSkZJRgABAQAAAQABAAD/2wCEAAkGBxQSEhUUExQSFBUXFRcWGRcYFRceGBkcFBUXGBgYExgYHCghGBsmHBQVITEhJSkrLi4uFx8zODMsNygtLiwBCgoKDg0OGxAQGi8kICQsLDQwNzQsLCw0LDAwLCwsNC8sLDQsLC00NC4sLCwsLCw0LCwsLCwsLCwsLCwsLCwvLP/AABEIAOEA4QMBEQACEQEDEQH/xAAcAAACAwEBAQEAAAAAAAAAAAAABQMEBgIBBwj/xABFEAABAwEFBAcFBQcDAgcAAAABAAIRAwQFEiExBkFRYRMiMnGBkaFCUrHB0SNicoLwBxQzkqKy4UNT8RYXFTRUg5TC0v/EABsBAQACAwEBAAAAAAAAAAAAAAABBAIDBQYH/8QAQBEAAQMCAgYJAwMCBQQCAwAAAQACAwQRITEFEkFRYXETIoGRobHB0fAGMuEUQvEjUhUkYnKyM0OS4oLCNFOi/9oADAMBAAIRAxEAPwD7iiJdft+ULHSNW0VAxug3ucfdY0ZuPId+ilrS42Cxc4NFyvju0n7XrTVJbZGizs3OcA6qeectZ3Qe9WWwAZqo+pP7VhbbfVprT0tor1J3OqvI8ATAW4NaMgq5kccyl8LJYIhERCIiEREIiIRFbt1jbTDCHtfibJjUEyRkc9I9VVp53SlwcwtsbDj8PzNXaulbC1ha8OuLm2zs5W+WVZtMkEgEgamNO/hofJWVTsuYUqEQiIhERCIiEREIiIREQiIhERCIiEREIiuWS869L+FWrU/wVHt/tIWJaDmFmHuGRWz2e/avbKBAr4bVT+9DagH3XtGf5gZ4hanQNOS3MqXD7l9j2X2ps9vp46D8xGOm7Kown3m8OYkGDnkqzmFuauMe14uE7WKzQiJdtBfNOx2d9eqeqwaDVxOTWt5kwP8AClrS42Cxc4NFyvzbtPtBWt9c1qx4hjAerTb7rPmd5V5jQ0WC50kheblKcKyWtGFERhREYURGFERhREYUREIiebNWyhTxtr4nNqlrS3CDTAaQ5tR5BxEh3stjKc84WLgTktcgcclSdbarOlwljG1gWvFNrQ1zZnC0RLW6ZchOaYHsVt0EsUbXn7XDDHP15/wqDWSYGZ4DVZEgC5WgC+AXr6ZBggg8CIKgEEXCkgjArzCpUIwoiIREYURGFERhREYURGFERhREYURGFERhRFcui8qtlqtrUHllRuh3Eb2uHtNO8KHAOFismOLTcL9H7F7TMvCzCs0YXg4ajPceBmBxaZBB4HiCFSezVNl0o3h4uE+WCzXw/wDbVfpq2ptlaepQAc4caj2zn+FhAH43K1A2wuqVS+51V85hb1WRCIiEREIiIRE7u3ZatWYKksY05guJkjjABy71xqvTlNTyGKxc4bh+QupT6InmYJMADvU1TZJwyFezE8C+D8CsG6dYc4ZAP9t/VZP0Q8ZSN717bbjY1oxtqWZ8AdIT0lnedJL2jFSJPGR3LbT6RErj0bg8bvteOw527FWmopIh12245jvVNtYUKb6NSiC92YdIILXAQWuEyMiQQYzXYinY5h1cfneCsoqlkUDonMuTt4fjYn+y9ms7qAypueZx4gC6ZOUHdELNtrL0WhoaR1MMAXHO9ieXsqth2cp1KtZ9R+CyUXGTOpgSxp4DIE66AZmRwtLaSdTOEFO3WlfkN3E+PiTgMeXJSNdO/Wf/AEmHDHgMBysB2AKxU2zZR+zsdnYxugLgZd+Vuc95JXOb9PPn/qVsxJ4ZDtOHcAFrOlGx9WnYAPPs/KlpbYtqHo7bZ24TqcJMcyx0mOYMrW/6efEOloZTccc+0WHYRbetrdKtf1KmPDl6FKtrNnm2fDVonFRfpnOEkSM97SNCuhobSrqq8MwtI3PZfZlsI2hVdI0IgtJH9h8PwdiQ2azl7g0AkkgADUk6ALtSyNjaXONgPBV6OmEz+ubNGdszuaOJ2bsScAVqrsuqlTnqNtFUZOk/YUzvbJBxuHIHT2VxiK2u+x3RR7/3O48B2jtW6oqqCgcS5uu8/tvcN4X22327kjvu7OhIOJpxlxgNgNzGQEnLP0Xca3VaBe64sFWKhziG2/KWQpVhEIiIREQiIhERCIiEREIiIRFr/wBlt+myW5gJinXIovG6XH7N3eHECeDnLVK27VugfqutvX6HVNdBflq/bT01pr1ZnHWqO8HPJHpAV9uAAXMebuJVKFKxRCIiEREIi6pUS5wa0EuJgAbyUUHBa6zbPU6dMG11SWj2MZFNs7hvJ7o8ViI2tcXAC522x71rdO9wDATb5sUVS9Lvbk2zF444G/FzsSnFRqv3rqzW6xH+E+vZCfGmZ99hLmkd8LRPTRzf9RoPmORzHYVuinnh+w/OWSpX3YCymHQx1KSWvp50pJ1ZmeiJ3sza7dBAWEcT43Z3558jv4H7htuLrY6Zkgysd2zs3csuSf1/2fGjYG2794dReLP0j2PYJxPAwsY4EFhMhucmSNJhbhL1rLcxjoh0jXWNvnJJ9p6nRWayWVuQ6IVngb3P0nxx+nBcPRLOmqqirdnrFo4Afi3irNaejhigG65+d6Y3SGWGwC1BjXVquTSd2InCJ1AwtLjGpynSKNb0mk9ImjLiI2Z222tc87mw3DFWYNWkpOntdzsvnLEqiL/Nsp1qdpbTltJ9Sm8CC1zBIGZOvLuznK5/hYoJY5aUnFwa4HEEHb2fnC2OkVv6pj2TAYAkHcQrdDrXO7H7M4Sfu1er65KpJZmnm6m3Ptbj4YqyzraLOtsvbsOHskFyNADnE4Gjtv3gH2Kf33aEjQDLUr00kAlcNf7Rs3njwGwb8dgXBfWvhj6OL7je3DefS+7AZlWDbq1c9HZmFjBkA3KB953s9w9VZFzktNFol878G67tu4fP4CsN2fptztNYl3utJJ8zJI8Ajixn3FeyovpW4vIewYDv/hWGNsjOzQxc3Z/3ErUamMZBd+L6cpmD7G9t3eak/e6H/pqcfhZ/+VH6tv8AarP+B09rajf/ABC5c2yPydRw8wI/sMqRUxnMWVab6dp3j/pt7Or5WVWts3SqZ0Kufuu/UjyK2tLH/aVwav6Y1cYiRzxHePykNtsFSi7DUaW8DuPcd6EEZrzNRSzU7tWVtvI8iq8KFXRCIiEREIi8zGYyO4jcd0Ii+1/9zGcR6Kp0RV7pgvjEK0qKIREQiIhERCIrN2Wh1Oq1zG4nAwGwTOIRAAznNTeyhwBGK2tDZipaCKlseW8KTI6o4EmQDxiTzWsv3Kk6oDcGBN6Wy9kaI6Fp5uLifUrHWK0mokO1V7XshZH6MNM8WOd8HSPRA4qRUyDakVo2dtFkxOs7hWpnt0yO0N4czR+W8Z8lmHXVhtQx+DsEtvG+a7qDmMr1zZ34WvoveXdGWZtYC6SGdXKImIOikNF72VwPcRqkrzap2P8Adqu51mYPFhdiHgXLkaHb0Zni2iRx7CBZX6863Ryb2Dwz8052etFK12T9zquwvb2DlJAMtLZ1ImCOC5Ok4p6Ct/XQi7Tn3WN+eYO9XqJ8VTT/AKaQ2Iy9LclDT2Bfi61ZuCdQ04j4HIHxK2P+qotTqRnW4kW78/AKG6DfrdZ4tyxUe1t5020m2ShBa2MRBkdXRs7zOZPEd6z0LQzOmdW1I6xy7dttmGA4dix0lUxtjFNDkM+zZ6lUbtuo1mgvOCgyTOhefad8p3AADeV6oDC5yWrROhX1Tukfg0954DhvO/Lhfq24Nb0dEdGwcNTznd8VTlqtjMAvpNHo6KnYGgDDZs/KS2686dLUy7gNfHgq7QXLRX6bpqPqk6ztw9dg8+CSV9oXnsgN9T6/RbQwBeWqPqask/6dmDlc95w8FXN6Vj7RWYaNy5jtL1zs5nd9vJdsvWsPaPiB9E1BuWcem69mUpPOx8wr1m2g99vi36FYGPcu3SfVTwbVLLje32PuFpLJewqMwuitTOoOo8dQe9ZtnezB2IXfMNFpKEmMgg/MRmD3JXed2hnXpkupkxn2mE7n/I/o2Q5rhdq8DpfQ0lC7WGLDt3c/Q9hxzXQi4iIREQiIhERCIu8KKUYURe4URWLHZQ6o1lRxpgkAmJieIkR37lqne6Nhc0XI2IMVHaabQ9wY4ObJwnPMTlqAZhZRlxaC4WO1FrthLsABruEmS1nIDtOHM6eB4o5UKyXHUC2IctbjZUhisNfN8WynVqMFZnUOjaYnCQCHQ9meREwTHqpDhtFvnNdOOnicwOAv3/hVbPthaW9osqDm2D5tj4LZqhHUkZywW92UttK20i6cNRpIewOBLc8jpmCN/eNy4eka+opZQA0auy98d+35mt9Po2GRh1nG6V7W7LdqowdYiHR7Y4OG54IBB4gTyt0Gko6nq5O3ey1SQyUh6xuzfu5rJWG0xQpuLcTrLaA8CS3q1DIzj/dYJ+SavRV5OyVv/wDTP/U+C6gdr0o3sd4O/wDZLr3tTa1UvbTZSaQ2KbWtDWw0SBhAkYsWZziJJK6QwCpuxOStXdZK9oy6Sp0YyJc9xb3Bs5lYMpog7WawA77BJKh4Fi4nhcp/Z7loMEYA48XZ+mg8ArQaFTMjii9s2ATABHV3Hh5KtW4R3uvb/SWk6iSoMEnWGqSDtba23cb27rLF33fWGadI56F3Dk3nzVCOO/WcunpnTpaTBTHHa7dwHqdmzHJVYborVsw1xB9o5DzOvgrbYy5eEnrYYj13Y95Tyz7KOHacweZ+S3CFc1+mI9gPgrP/AE2Ro5vkVn0S1/4uza0+CgrXG9vsh34TPpqoMZW+PSML9tufyyW1LGOC1lqvB6rtpvpOxMMH0PIjetbmK7SVstNIJIjY+fA7wtFdl4Co07jEOadM9x4grRd0ZuF9HoayDStOWuHBw9uB2KjaaWFxG7UdytseHC6+d6W0a6gqDEcQcWnePcZHv2qPCs1zEYURGFERhRFJChSiEReQiJxs9ddO1VQypWdTcdBgnHGZDX4snQDqPPRQ5xGKsU0DJXapdbsz5H8Kztlc3QViWYeiIaAA4SzCwNwubMjszO+eKhrrhba2n6OQluWHZhZM9jLxb0fQkgOaSWj3g4zlzBlSV5+tjIdr7FpXVg0EuIaBmSTAEcSdFrcLEFVGdbqjMr5/e9fFXqVnDC0hzWh2Rd9ngEDWDqTpE74BguDxqtxy7MbrtwRmJgDlVs1yWioJZSeRxMNB7sREqyGOOQVuOjnkF2sPl52Wyu/aq0WSmynXsnUY0NxsIEBogEgS2fELhVegeke6RriCcccfH+VZInhb/UZh83XC0V1bU2a1/ZtcWvcOw8Q4/hIJBPcZXGloKmjIl3bRj37ViXxzNLDtWLv+7eitD2js12PYeGMDGx3iWsPiV6KWQSwR1Ddha7/6uHcT3Ln6PLmvfTOzsR6tPeB3pZs3cZry97R0YbIxPDA/rhpzJBLQSQS3fAkZx0NtlP7db8LX1rK2nTbhYKYBwgAktIIJDmEkzoZMnct7M7Kq8YaxFkutto6MAxJJyHz7vqsJ5hE25Xe0V9NVFb13nUbvIuTyGHiR2rIbT3w7Km3tuygajFkAOLj+tVztd07tZ2QyC7dYKfQ8JpaU9dwu9xzt6egxzN11cmzLaY6SvDn64TGFnfucfQeqvxxAYuXzqs0m+Q9HBgN+08t3n5Jv+/hxw02vqH7oyHedy2625aqXQ1TUGzR6nt3dpCmZTtJ/0QO+o35KetuXZZ9IVRGOH/j7lc1qtWmCalFwaNS1zXeY3JcjMKrVfS9XA0vOQ5ehJ8FzTvGmfaA78vio1guK+hnabat+WKSXnUa+oS3TLPieP64LW43OC7lFG+OENfn5KoWrFWlXANN4e3dqOI3hansuF0tGV7qOobKMtvEbR7cbJneo6gcNxB8Dl8wfBaInWdZe2+p6Zs9EJhmwgjkcD6HsVNmYVxfOCF1CKEQiIhEXcKFKIREQiKax2h1J7aje00yO+MihxWTHljg4ZharZnZxlZuN/Xc7rSSd+fieZXn6/SMjJC1hsAsGMdI44pXtRc4s7wWaE6ToRnl+tyu6NrHTtIfmEsQS0pPUqudk5zncAST5SumoDGjILY7P3Ayi3pawGOMUGMNMDOTuxc93qrTIwBcr0NFQNib0kufl+fJX6e0FRtSnVZQbWo55EnE4hpLYmA0Th1nI5hYyFzhZqqVOmAXFrMt+/l8uqF422vZy813UgThcyhmS5ryZh7QMOGD2xnlmVUpdIicXZiBhlZS3SM8Z69jw/I9khvWgwtbaKEtBdmBkWOGYIjTw5EaqzK1pbrDI5rXVxRuYKiHAE4jcfnpbNNbZehtFCnVd/Ep1KYceLmuAxeLXDxlc1tMIqd8Qy61uRGXfdcdshGkGO3gX7D+E1um76mOo5kAFxa0mMPRNyotAghzejwkCD2gVtnrYKZg6Q4nYM/natjmSPedXYmr7K4Nb02EsFVsYAAAHB3SQGgZ5M3awlJXw1B/p3BxwO3xK6+iKESSnpbEtBLRvPcOfZjgl/wC0ypYmMZVoVGOeJBYxwLQ0DKY7LsUDiZPBVpi6RwaTivV0FZVUsEslS06oFxcWJcTgBvB7gsBs3ZB1rXW1M4J3DQuA4nQcu9dCFgaLr5lpeslqZjEDdzjd3E525D5kmMiqOlrEsog9Vg7TyOHzO71W3PE5LqaM0VBBH09QbN8XHc3hvPwNqPS4RnQsdLd0kYzzDSQPPNcmfTTGuLKdhkI/tFwOZ9rr0X6qcMAYGws2Xz7sB3480ptt6VqdQtbaBVaIhwYyDIB0jw13K7TVMksQe9pYTsOxc2TSlXHIQ2bWG+zbHw9VzWv+q5jmEM6wIkAzBEHfEqx0htZZSabqJInRuAxFr2OR7UqZTJMAEngBJ8gtTntaLuNhxwXJYxzzqsBJ4C69LC05g9xBH+VDXtcLtNxwxR8bmGzwQeIIV++a9B5Z0FI0g2m1rutILoDnQC0OkPc9uIudIa3TRSARmjrHJLXMlSsVPX/8u7lTPoFTOD+1fSY3dJoK7v8A9Z8Bb0VGxOlqttK+cOGKsQpWKIREQiKSEUohERCIiEROLp2gqUG4QA7hnEfVc2p0ayd+ve29YgEG4KXWu1vquc55kudiPCQIEeGXgrccUcIDW7Bb1810KXRlVVDXiZcb8APGyv7MWQPrAnRgxePs+ufgrkDQ511uoqN4qS2VtizMHfs9012wtxDW0ge11ndwOQ8TP8q2TusLKzpaYtaIhtxPL55KKzX4zo20sT2sbmGnsgkAGInPL9SsWuYvMuZJa2aQ2yoXGXuc50Ay4z2utAG4dZaNVrcgrjmgYcApqBiz1Z0c5gb3tMujwhbW4RnsVmO4pZL5EttzGJ8EWd32D2+9UaB5SfgFrzFlyXN/zDXbmn2X06467egY0AEMGGDMiN2RBheV0uHsqna4wOXK3C38roU7wYwprdVljsUABp5ACM1QjkeJGubmDh8+XVunLumZqZ3Fu9fG73BqPpUAc3EE/XwAcfBeqpmaziexeh+sK8RARjJo1j5NHn4JjbHtc4UxlSpgSB93KB6NHM8l0XEXtsC8BoqmBvNLtxO+3Di4+my69pWlzntLWg1DDaYjq0xoAwHKeZ0110qzRGoOo77d393Dlv38s+xJWW/qm1wMNzANw3/Mzhqhs3SpUjVtBNR0S97i4+DYzPxXSighhbq2wHcOQXn5qiondrNOfeeZKw9QCThkNkxOsTlPgqptfBdNoNhrZq9dtloup1TWfUZUwj93a1vVqOJcCHHCYEhomRvWDjqi5y9FmwBx1Rns5qveNToyaTTk04XEe07RxPIGQByVKlHStFQ8YnEf6RsA4kYk7eS6UlmyilY6zbgOO83sSeAxsMhZQdJkRu3DgeS3D79bavVaT0XSQ0Dg1ttUXGJz7d+SA+RG5XOkOpqbF4DUGtrLmFgpRe7sFAjeQG+evoCqYOs66+i116PQrYnfcWtb2nE+qp3aOqrLcl8+fmrsLNYIhERCIu8KhSjCiIwoiMKIiEUHJELW3EXXptKyMgmjpnC8bWDDA4m/WscD28cQVoNlMukO/q//AGPzV2kFgVnS1DaiRzmg2DWNF8yADieJVbacTWB+4Pi5RUfeuVpYf1xyHmVRu2pTZVY6qw1KYMuYDGIRpO7OFWOWC5osDirBaKr39HRmmHHAC4y1knA1zi7rQIGZJ5rY0k5i6iSrhit0oHDO/h84qra3OJhww4cg0CAO7671DnE5rJ1R04DgRbZbIfNu1FlPWYNweD4kj6DyUs+4LS5tgTwWpsDzjyJGR0P64q1LEx7bPaCOIurWgoRLWtDsQASeOHuQp9orc7oQwEwSASTmRBJnlMZLgyaPZE4zG2sTgBgGjh7+C9/ovRsbakzuAvsAGDdmHG23wWIuvrWmtU9xuEToCcp/pd5q7Sts2/DzXgfqmY1FY5m99uxmB8VIygCMnjni6pnukzqc574W23FVdYjC3cp7DanUKmINaXDLPdxgg+ua2RyGN17LVPC2dliSBw9VqaW11Ms62Jp4RPkR84Vxs8eZwK5UlHOOq0gjfe3zxWT6dnSF/RhzC4nASQIO6WnJUS4axNsF12sd0YbrY4YprfVooB9PAHg0RTAAIdTMEPcJPWmSROcwlUwPjczgRwxCxo3ObI2TC17nfgfwkl92bDaHb2vPSNO4h+eXiSFzNGzdJTtG1o1SNxGC6+kIejndud1hxBxURp5K/YKs+ole0Me8kDIEkgdiKbVK0lWbNRkzuCrVEwYNUZleg+n9FmqnErx1GnvOwep7tqT35aMbw0aD1O/9d6iNtm4rbp/SIq59Rh6jMOZ2n0HadqtWOnDVZC847NWMKlYowoiMKIu4RSiEREIiIREybTo9C/FjNUYcGHDg+90m+dIjmrj2NDLixsMVVa4k2N8SlgH1VBuBIXp9J/5mmhqxu1HcCMu/HwTW4K2F5b7w9W/4JVumdZ1t6raJlDZSw/uHiPhV2/LPjaHDVvqDr9fNb6iPWbcbFf0pTGSPXbm3yUl1XfZKtENL4ruGpcQQ7cAOyRpzK8xU1FZFKXBt2Dhs8154AEKtc2TCN+Mz5Bd2PEXXndKH+sOXqVUvp0vHJvxJ/XisZM1c0U3+kTx9FTsrCXtgEmRkORWsytj67zYBdUROk6jBclaa7B9pEycJ0z3jfv8ABXTI5zb6thxwPd72PBdD6fY2OsI1gTqnLEZt2+1xxVjbO7qlAUhUbhxYiMwdAJGW/Nc6pkDwLL3+iaiOcvLDe1vVYa5X9R5yDnVHObJAEtDdSctHuIneB3LZHg1fK6r+rVl5yt/ycT6JzddzOqEEwKciSCDOeYBadfgqlTWNgc1trknZkOJPLG2fIYq/S0bqhrn3sANuZ5DbjhfK+GJwTylYabTIaCeJzPhOngvHVGlKqc9Z9huGA+c7r2VNoqlpwA1lzvOJ+crKclUcSbldECyq2myMf2mg89D5hXIK6ohPUeeWY7lVn0fTzj+owc8j35pNbLD0eYMt4nUd/wBV7rQ2mIqlnRv6rx3Hl7ea8RpjQ0tI7pGdZh7xz9D2YYXoUbxbHRVxLJlrh2mTw4t/We6hVUsglNRTGzjmNjvz8wVikqojEKepF2DIjNv4/ixGVgWFrs6dRrx6+MLWNKuZhNE4HvHorTdBCbGnma4ccD22v5BBsbW5vcO5Zf4g+XCFh7fnqrMegaeDr1kwA3DC/bn3C6XXneYAwsyH604LfDTlp15DcqK/TYdH+moxqsyvkSNwGwb9p4bVdis5cZKtgXXnXGwsnDWws1qXsKURCIiERSQoREIiIRFas921HiWtMcTAHhOqzDHHIK9Bo6pmGsxmG84eas0riqlwGHFOQAcAZOQzOWpCwkjk1erYH5fwVkaInj60jbixycAcuPyygva5q1mdhrU3MdrnBESRq0kbjvWNtYXC10VQ6na5srCYn4O9wcrj5sIpsdBBGRGYUtdY8VrlpXRf1YHazBiCNn+4Zg88DsWgs1qxtnzHArrxPD23C9DS1DZ4w8dvApbb7JhOJumuW7mOSp1EGr1hkuLpCg6MmSMdXbw/Hkurrqat8fr8lqiOxeQ0vFg2Qcvb1XF6M6wPER5H/KSjFbNEvBjc3cfP+F2+n0dAR2qup+7rA78vNcNj/wBTXOB+2LL/AHb+zEBeskj/AE1C0j7pc/8Abu7cL9ydbFPBtlnnQu9QCR6gL0sx1oC7guJRyGGow2gjvCcftUtJfVa32aZwgc3NDie/KPBcl7bMBX0f6bjDGE7XC/cbL57sbYulqhhbiDG1HkZ5wIbkMz1jTy4TuWFTMYoXPGYGHNeIp6XpKroztNjyC3lVjRTGFnRnEWYQTHUAxSDpBc2M+PBeMneXtLzcOJxxOO+/hZe3hjDCGDFoAtgMN1uwG6V0bc17y1uYAzO7Xdx71nPo+SCESyYEnL39lrp9IR1E7oo8Q0Z9uz37rp/YrEAASJJz7l6PRmjY4oxI8XcccdiymmJNhkrD6IORAK60kUcjdV7QRyWkPIyKRXrYw2Rq1wP+R8F5OupzQTB8WRxHC2z5sVh0LKxoEl8L5GwNwRiPmKxFps0yOGXkvWAhwBG1fP3NLHFp2G3cl77O5uijEKcDmuHB6XKANC6o2Aky5AFJcmdKiAFktZXcKVCIREQiIhEXcKFKIREQiLUXba31BJZA96cj3CFbY4u2L22j6yaoZrOjsN98+Qt+OKY0apaZGRBBB4EbwtUtMJHteSerfb8G9WJ6Rsz2ucThfC+BvhiMsr96r3jfTXOmrUDnQAd5yyg4R8VsBYwWC0OraKmGprDkLn3SK1us79MTDxDcvELW7o3Li1E2j5DrRksdvAPl7WVGlULHZGR4wfNRFIY3XC5sNS6CXWBvv4pg2sCJC6rHteLhephmZMzWYcPmBVV9KDibu3fRVZaUg60fcuJpHQzZWHoxgcx7e38Ke0N6RmWuo7+C0OGsF4KAuoqkskw2H3+cVNetOaTCPZjyIj6LyGipdWtlY79xPeD/ACvpul4daije3Jtu4i3nZUrrtpo1adQa03tfHHC4EjxiPFezpiHtMZXjphquEgW12+pipjqNMtcGVWni0tBkeEqg9p6OxzC+haCnFoyMjcd+XosJso3DVrnQjfwDyT8guLpSOWZsccQuST4C3qucx0FDWVMk7g1rTt/1EutbbhbBPrxthe2C90REk6DgJ5BbKTQj2PbJUSXtkM/E7uS4Fd9WMlY+KjhOOZy8ADnjt7FQu+lgdIcCCIPy+Ct6VoXVFPaPEg3CraE04ymqgKlpYHC19nPLf5reWN4exrhw8iNQttNMJYmuH8HaF7WTquI+WU2Bb7rDWVTa27HU7Oyrk5suLi0zAIGHv3zwyXI0pDJUajGDb3JS6SijMhfhYd/DysvmhzzXXAAFgvHOcXEuOZXhapWK8wBEXsIiIREQiIhERCIiERSQilEIi6pNGIYtJE905oM8VsiDDI0PyuL8r4rQV70psHV6x3Aaee5WjK0ZL1s+l6aFtmHWOwDLvy+ZKhVqPqCajsDPdGXn/lcOr0sdfooRrO8B7/MVXFPUVbOlq5Ojj3ZX7/W/JRB9JujcXhPxVIw6TmxLtXtt5XKgVGh6fBrNfsv/AMrDuXYtzPcPk36rA6Kqz/3fFyyGm6EYCE9zfdei00jq0DvaPksf0OkY/tkv/wDI+qn/ABHRcv3xW5tHpddMpUj2TB7/AJFbI6/SlKbubccr+IW6CLRpdrQSapOy+fY5RWigW8xx+q9To3TMFaNUdV+4+m/z4K9JCWY7FHSq4Ty3/wCF0pIg/muFpfQ8WkI8cHjI+h4eWY4taZDmRqCIXzfS8L6SuLxhc6w9fHwXQ0JeWgFNUDrMGo4csiOBbax9kltVmLDG7ceP+V6Ogr2ztEjMxmN34K8zpDR76Z5jfkcjv/I2+y0dxW/paPQPzdTBDedMmQPylzvAjgupUNDh0jcj5qxoOoLQ6nccRiPnDBLqVhbSMb3GXHeYkNHl8SuU6f8ATwST52wHgPM48lR0wRpjTbKcdUG2t2Nu7wBA7F5ebJZ3EH5fNcXRM0klQ6SV17i3bnYdgPDwXotM00VPSMgp2Wsb2GQA6pJ7XDieQJCpjoMhemBsbheSkiErSx4uE3oXxUokFpkEAwVWnpP6nSRO1Sc9oPMeosrehdLSxQdBMNcMJA2EDgd3Aq5V2uqEZNaDxj6k/BajHVHDXaOQN/E2Xb/xanGIjcTxIA8BdJbwvCpXLekcSGiGjgJJ85JW2GnbHje53nNcqqrZKg44C97DLd24fi1yqkKwqaIREQiIhERCIiEREIiIREQiLuFClEIiIRFLZmiZOjRP0VKue/UEcf3PNuQ2nuXR0ZHH0jppcWxi/M7B2lc1ahcZP/C3U9PHAzUYPzzVerq5aqTXkPIbBy+YriFvVZesYSQACSdABJPcFBIAuUThlgZTA6VoDzuc4k8sNOnn/MQua6okkceiPV3gAd7nYdwKWU37iSJFPCOLmU2D+rG4LQaloNi+54FzvLVCxKgLWty6Vg5NwO9G0wpLDLiYiedx4l62xVU8P/ScR2m3deyq2imzUOP8jgP8Lt0lbUR2bKwkcwSPftN+K6VPpmUG0rbjeLX7svJRWW0YTyOv1W/SdBHpGCzSNYfadx3HgfyvR0lVG467DcbUyeA8Z5gr54DNRzH9rhmulNBFUR6jxcFL8DqL21G54TI+Yd3iR4r2Oi9Kx1AMb8Ccx6heI0jouagkE8eIBwPo7nlfLkVcvqriHSU94Dx+UyWnyIWxsQfHLTv2E35HEH2Xm31XRaWZUsyJuO3Ye+xXrKgqM5OHxXl4GmJzoHHVc1wLScrjYeBGX5X0eqd0rW1TGl7HNLXgYusbYgbS0gggY43GIsVpspB62Q4/QL1zBrNDjh3HyXz+apa1xZGC5w4EdpuBZc13yeWgUudcqaWAxR2dmTc8yo4WKsohERCIiEREIiIREQiIhERCIiEREIi7hQpRCIiERWLKwGQd8Hy/5C5mk5XQtbKzMXHK+3wK7WhYWVDnwvyNjzDScO8hT16DcJgAQJXJotIz9M1r3XBNu9d3SWiab9O5zGhpaCRbhjiq1lsrqj2sYJc4wPqeW9emllbEwvdkF4kC+C0lksUONGzmC3KtaIzneylw/XeuLNOC0TVAz+1nq5Z22BRsrNa7orIwPf7VV2feS7f8O9b4aKerIdObDY0Yfx5rTI9rBcq1VsFGkOktdXGfvEhs8GMGv6yXdipIKduAA+d5VD9RJKbRhLq+29CllRpZeDB4BoPyWRqGj7Qtgo3uxe71VT/uI7/bZ5uWP6k7ln+hbvUjNqqFY4a1mE8WlpPmYI81sbPZ2LbFWIqGrik/oOId87FZoWSlVk2WpMa0nGHD8M5+cjmqmkqGLSDLjB4yPoeHl4Hs0X1HNSv6OtZhvHqPa3JVqjSCQ4QdCCvCywy00mq8WcPlx7r20UkVTEHsIc1w5g/NoXtmpjCWbpkcuP6711qfSr+ka933Wsf9Q9/xyXgvqL6eEbTLCOp/xO/l5eKqUqXRkt9knLkformlKRtREKiHG3l7hZfS+mi2T9JObE+e8c9vHmVzbaU58NVU0NVarjC7biOe5dz6hotZgqG5jA8th7D4HgqcL0a8itbcV20X2f7Vgc4nECOE+04QRoMhxXArat7JnajiCLAbuOHkUBG1Zm3Nb0j8AIbiIAOoAXagL+jbrm5tihUELaiIREQiIhERCIiEREIiIREQiKSEUohERCIvWmDIWuWJkrCx4uCtsEz4ZBJGbEKSpWJEZKnT6MggfrtuTx2LoVemampj6N1gDnYHHxKaXJWFKlWqgjpSG0qY3y+ZI8h5KKxhlljjP24l3Z88VzW4AlMr4H7tZ6dnp9t+TiNTpi8yQO5UqJprKl0zshl6d2fNHkNavKtWnd9mLjBcf6nHQfhGfgOJXrMIWcVxQXVUthl5BfNrwvOraahJJcSY+gaNw5Lnue55uV2GRtjbYZK/ZtkbQ4YjTf4wD5Eytggedi1GqiBtrL11y4DDmlp4EQfVYFtsCtgeHC4K9ZYMJkKQbFWIal8TtYLmlYiHY8bmmZGEwR3FXYKTpBruNuS6UND+qaZZT92xaGxXsKxFGuWippTq6Yj7lQbjz3zx1qV9FFUjopDjsdu4H5jzVCOWbQ05dCdaM/c31G4j5hl64EEg5OBgjgV4WpppKaQxyCxHy4Xvqaphq4RJGbtcPgI8wpHjGM9V1dGV5iNnZHP3+ey+cfUehTSSiWHBp+07j/afThyKgbwK0aSpf0swkj+04t4fNi9d9P6VbpOkLJfvb1Xjfx7fNe0KdMNfOIGMBORHX3gZGYBV509RM6IssQetbEfbgQTjtO7Fcl1LDTmVj7gjq3wP3ZEDDYMdyqNJYZa4jgRIJHyXVP8AVbZzRxviAfW3wrlmNrfuOGzeRv4X7TwIUeXD1Wyzt/h881jrR/2+OPlbwQWoHY2OaOYLazcR5c/Q+WS8hZrWiEREIiIREQiIhERCIiERdwoUohERCIiEREIisXc0dNSn/cZ/cFpqb9C+39p8kGa1F4U8Vspk6Npl3iHEfMeSq/TrQWnn6BVdIP1YjxwWJ/aPbC+0MojRrAfF5z9A1desdd9ljo1gEZdvPknmxFzMo0unfGIgkE+y0ankTBz4eK3U0QDdcqvXTlz+ib/JVkbVucSaNlr1qQJGNo1jXC2M+6Z7lP6gn7WkhYGkDRZ7wDuTClWoW6lLTIkt0h9Nw1a4HNrhwK2dSZvzBabyUz/liFlLVZzTe5jtQfMbiFz3tLXWK7McgkaHBQuYrkFZ0bdUi67NJpLoY9Rzb2yVa12MOz3qnI7XcXHaufLKZHl52phZbWarOtnWpNzO+pTHxc31C1VVMyth1H/cMj88eHFZaNrnaNqL/wDaecRuO9WaVSYIXinNfBKWuFiM172tpo66mdEcnDA7jsPzZgunjNdxn+ZpXQHEgazezYvmWial2j9JNe7AE6j+02v2Gyr2huYPL4f8qNDykxOj4+f8HtXsNPwgTMlI/ab9hFvFwvwRYbGa1RtNpaHOIAxGASTAE8eS7mAGC8ybuNzmV5arNge5sgwYBBBBB0IwkjMQdVBdbYs2x3uSbD3UQb81i43APEfO5SwEOc07j4C/mAuYWxakQiIhERCIiEREIiIREQiKSEREIiIREQiIhEQ3IyNRmoIuLFFoLHefS12kjCejLe8yHGOWSx0RSimc5t73VHSIJhvuIWY20shFta86PptjvYSCPLD5q1VttJfeFOjXgwkbitJVY6rd7mUs3dCWgDeW5YfGI8VZA14LN3Kk4iOru7K9+9YTZxtoNamGPqgh4GHE6AA7rBzZybrI71QiL9cAErr1AjEbnOAyWvZW6O9nNZ2a1IdIBpja1zg488LY/MroOrUWG0LlluvRax/acOS521cG1KLt7g9p/KWkf3lYVgsQVt0Y67XN5fPBL25qmukiFKKB7SxzajMnNMj6HkRl4o1xabhQ9ge0tdkVZpuDXw3sPGNnIHVvgQR4Ll6dpA+MVDNlr8jl3Hq9y9V9N1rnxGCQ9ZuHzmMVaXM0dKWuY7cfngvKfVNMGVsgH7gHd4t5glR2jT9d6u0UPRVkrBkPfDwXoayq/U6Lp5jm4C/O2PiFCKmYwmHDgc+RELvPadUHVwXloGOY9+s+9zgNyGt1yyGZ5ZxPmQPFaXC+IzV5jrAgi4+Y+PivFAab3JQvFrNFvE+mHZz2IhZrWiEREIiIREQiIhERCIiERdwoUohERCIiEREIiIRECqaZD26tM9/EeIkLJji1wcFhJGJGFh2p/eFlZbKLXNIntMdwOhDvgRy5LpyMbOy47FwIZX0spDhwPzyWc/8AEa1icZZLT2mEwDG9js8+eaotkfAbELryQxVbdZpx3+4Vk7eUyOrScHn3iPlmfRbjWjY3FVW6KdfrOw4KzsvdtQ1X2quCHvBDQRBgxLiN2QAA4TyWdNE7WMj8ytddUMDRDFkPn8pDtxeQqWtlNuYotIJ+88guHgGt8ZVesk1n2GxXNGxFsRef3eQ+FW7OOqFXV1SwiLwtRFXqiGj7tQEdz8j6tH8xWZAfC+M7Q7xB9QruinmOtaR+4eWPur7DkvJ6PYXOa3e72Wr6weP1YO6MeblxUGQXoQy1XM/fq+X8LTSSX0VTM3dJ/wAz+VCKIBnerzp3FgYclpETQ/X2qzRtLmtc1phroxDjHetK3te5oLRkVDCLBXP/AAqrhxuYWM95/VB/Dizd3NlRdTYqnClQiEREIiIREQiIhERCIu4UKUQiIhERCIiEREIikFlc4ZNce4E/BEslzLzq2R5IGNhPWYcvFp3H9d22Gd0RwyVappGVAxwO/wB0+se1VkrCHPDDvZVAHqeqfNdFtVC8Ym3NcZ9BUxG4F+I+XVxtay0hjBs7B7zQz4tUh8DcQR4LAxVb8C1x53Wf2g23a1pbZ5LjljIyH4Qcye/LvVeatFrR96vU2i3X1pst3usnc1lL34jJkzJ57yucF2jgLLXMZAWSwXsIiIRFFXZkfD+4FYySakb3f6T5K1QN1qqP/d6FSUzkuVoaAmQO3Y9+S431TVCSrktwb3Z+N10Quy8APcRtPoB6LdRXFNG07B5ku9V6ymSQACScgAJJ5ADVYqytRdWxj3DHaHdEzUiRij7xOTPGe4LEuWYZvU1pvuzWXq2Okxzxl0rhPkT1neg70sTmlwMll7bbKlZ2Oo9z3cTu5AaAcgslgcVXhERCIiEREIiIREQiIhEUkIpRCIiEREIiIREQiIhEU1S1VCILy4cHw8eT5Ciym6RW662PMmk3vYS300UWU3VezXHnFOs5n3XjI+OiiyyuE8u/YQVCOlGAnR7c2HvG79ZqFKYWzZOpZBJaHM99un5hq34c1kCsCCqULJYohERCIuXtVLSDrQlo22HzsBVyilbA8zu/Y0ntyA7SQuGBdCjh/TwY5n5ZeHIdWVIbe9zifElN7muOpaXdQQ0HrPPZHIcTyHotZK9Y1uwLVmpZbtENHSVoz0x/mOlNvL4rHErPBqyt8X3VtJ65hm5jcmjv948z6LICyxJJSyFKhAEoi9wIi8woiIREQiIhERCIiERdwoUohERCIiEREIiIREQiIhERhRF5gRFYstrfS7Di3lu8QckS9loLr2sLcqgEb408tR4T3LHVWYcpLxuOlaGmrZCJ1dSG/wDBwPLTu0QHeoLdyypaslivIRFw87kZT9JIHu+1vifx5rh6UrT/APjx7bX9vFPtndnulHS1TgojMkmMUawdzeJ8uWyaXWNgrujaH9Oy7vuOfDh7ppa78fU+wsNMhgEYmiDH3dzBzOfctNt66N9ygsextR2dWo1m8gdZ3OTkJ55prJqprQ2csbO1iqHm8/BkDzUXKnVCnFssVHRtBp5NaXegJTFTgFxU2yoN7PSO/C2B/UQmqVGsEhvTaJlWfs6//wAl4H8kELIBQSs9UicgQOZn1gKViuYREQiIhERCIiERSQoUohERCIiEREIiIREQiKxY7vqVf4bHO5gZeLjkEulk8sextV2dRzWDgOsfHQDzUaynVTqy7IUG9rHUPMmP6AB5lRdZaoTKlc1NnZoAcwyn8cUqLpZd1LGf9t3lTI/vn0RSlxsbA+WgMeM+qCx+W8tIBcOcEIiSbTXfjBrNAD2x0gGjgchUA9D+icgViQsuQs22vjkq07pA20Yu45bhxPzFNdnroa8uq1TFGnm4nefd+veBvWUkpdgMlXotHMg67sXb/b3zWgrUzaYNX7KztjDT0Lo0L405NH+TpyXRtdMrPIaG0mNpt4kR4hgz8TChZKK1XZUqf67h+QEeUwihI7fsvaDpUFUcCSD4A5eqyBUEFIrXd9Sl/EpubzIy8DoVN1jZV4REQiIhERCIiEREIiIREQiKzbKGCo9nuvc3+VxHyRSoYREQiIhERCImtz7P1bRBAws98jL8o9r4c1F0AWzsGytClmWh5HtPz/p7IUXWVlftNro0Wy9zQ3cSWhvcHOIaoUpHattbO3s1GSPdY958CcLfUoiWV9tqLtTaXcsTKY/ok+qIqjtprI7tWZx59O8lEXdG+7EexVtllPEOxM8QCSR4IicU70fgmt0dtswOdej/ABaX3qlNubSNZbmIlEViuwFocHCqxzSWvERVpkddpjLGG55doCfZciLDfuZ6XoxmceEecT3b1ndYWWrsVl6TCxkdDSzE5NcRrVqHhMx4ngsVlZN5o0gHvLTwfVcGM/8AaaZJ74M8VClcnaezN/1Wn8NCoR5jIoi6btRZj/qt8aNREVije9mfpUo9wqAHydCIrvRAjI5Hjp56FES217O0H9qk2eLer/bE+Km6iyTXhsawtmi5wdweQWnlIEjvzS6jVWRtVlfScWVGlrhuPxB0I5hZXUWUUIiIREQiIIRQtf8A9Hu4KLrKyq7b3f0doxgdWqMX5hAcPgfEoEKz2FFCIRFw94EcSYAGZJOgAGZPJSBdZNYXGwC2Nw7P06TRVtmEE5tpuIyHF49p33d3fpiVJbYq3ee3NmpZNc0nm4NHr1v6VIY45BbWQSP+1pPYshem3rqnZqOA4Uqbp/nfmO8ELPonbbDtWz9I8fcQOZCzFqvMPOIsqvdxe5s+JLiU6MbXDxToIxnIOy59FWdbTupNHfU+jU1Wf3eCakA/ef8Ax/K4Nrd/ts/nP0TVj3nuTVp/7j3flcm8HD/Rae6p9Qp1I/7vBZCOnP8A3Lf/ABKkZelP26VQcxBHxTob5OCkUgd9j2nwTq4bfT6QPs9cMqbs8JPKHdocswsXRPbmFqkppY/uavoty5gw0MxHE+mOw2pOVakNzXHJ7ec73F2taEoFgJtLw3LKJPstww5x/KCO96lRtUl/XsaLMFLCxrfbfGFpGjiDk5/f1WwIBIlACclk1pcbAL51br4Dnlxq1az95AJP8x3LZ0LtuCsikkAu6zeZVQ2+odGn8zx8BKajBm7wUdHCM5O4FeG0VvufzO+iWj4qP8vvd3D3XnTVuNPzf9EtHx8E/wAt/q8FYsd6WikZpuLD9yq9vnlmoszeUtTn9x7h7rTXZ+0m108qtMVRzLMXgW4fUFTqN2OToojlIO0ELT2H9qFjePtmV6B3l1Mub4OZJ9E6I7LHtU/pXn7SDyITxlusNubgbWoVd4aHjGOYEhzSsC1wzC1Phe37mlZbajZ02RvShxdSmCSM2ToXkZYd2LKMuKDFawwuNgkTSDoixXWFFCabNXd01oY2Ja043dzTMHvMDxQqQvqaxWSoX1djbRSNN2R1a73XDQ/I8iURfMLZZHUnljxDhr9RxHNSsUnvS3dGMvNZsDf3Fb4GxEnpDYeaWWW/6zCTRlrjl0gaMcHUNcQS0chCzLmblYdNAMA0kdw9+9cvFasZqOe8n3nErHpSMhZa/wBW8fYA3kPVTUbqdwA8FiXuOZWl80j/ALnE9qssuniVitSmbdLVKKQXW3giL03a3giKN10sO5EVarcY3KES22XIeE/HzWbXubkVviqJI/tKbbJbTVrHUa2oTUoaEOkuZIiWnXDxHBZEtfssfNby+OcYjVdwyK2F97aWem2q+zltWtUjAJBiAILgPZBlxzEmFiI/7slrbBY3fgNua+bVKNa0vx1nOqu4u7I5NaMgFkZdjcAs31ZA1Yhqjx70ys9zHetapkkm5VyndTQihTC728ERe/uDeCIuXXc3giKJ90tKIq77n4FQipWi5SdQD4LIPcMitrJpGfa4rmlarXZxFKvXY2Iw43FkcCx0tPksukvmAVu/VE/e0Hsse8KlSvOu12QZO8BuEO/KOqDzAHOVnrRuzut3SU0gs8EePjn3rZWIGphDQS50AAakncFpXOX0/Zm5hZqecGo7N5+DRyHxJWKlOEUoREuvi56dpbDxDh2XjtD6jkiL59fex1Vhzb0jfeYCfNuo9RzUqEmpXexu4IisNpAIi6woiMKIjCiIwoiMKIjCiIwoi8LERVLRd4dnvRFALs4oivUbOGjIIilwoiMKIjCiIwoiMKIjCiIwoiMKIuH0QdYRFbsOyFSuQW08I95whvhvPgiLf7P7OU7KJHWqRm8j0aNw9VClOkRCIhEQiIRFk9sNfBEWNUqEIiERCIhEQiIREIiERCIvEReoiERCIhEQiIREIiERCItNsj2296hFuEUoREIiERf/2Q=="/>
          <p:cNvSpPr>
            <a:spLocks noChangeAspect="1" noChangeArrowheads="1"/>
          </p:cNvSpPr>
          <p:nvPr/>
        </p:nvSpPr>
        <p:spPr bwMode="auto">
          <a:xfrm>
            <a:off x="1555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a1.mzstatic.com/us/r30/Purple4/v4/c9/e4/8e/c9e48e8a-176e-442e-1043-2169e87de666/mzl.jihpmtkf.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0818" y="304800"/>
            <a:ext cx="1157287" cy="115728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Fall 2016</a:t>
            </a:r>
            <a:endParaRPr lang="en-US" dirty="0"/>
          </a:p>
        </p:txBody>
      </p:sp>
      <p:pic>
        <p:nvPicPr>
          <p:cNvPr id="1026" name="Picture 2" descr="a862ffe3-6a86-497c-b2f2-720c34a7dd32@med"/>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49994" y="1387470"/>
            <a:ext cx="3125038"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284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Update Resource Content</a:t>
            </a:r>
            <a:endParaRPr lang="en-US" dirty="0"/>
          </a:p>
        </p:txBody>
      </p:sp>
      <p:sp>
        <p:nvSpPr>
          <p:cNvPr id="22533" name="Content Placeholder 2"/>
          <p:cNvSpPr>
            <a:spLocks noGrp="1"/>
          </p:cNvSpPr>
          <p:nvPr>
            <p:ph idx="1"/>
          </p:nvPr>
        </p:nvSpPr>
        <p:spPr/>
        <p:txBody>
          <a:bodyPr/>
          <a:lstStyle/>
          <a:p>
            <a:r>
              <a:rPr lang="en-US" dirty="0" smtClean="0"/>
              <a:t>Apps update automatically if on a wireless network</a:t>
            </a:r>
          </a:p>
          <a:p>
            <a:r>
              <a:rPr lang="en-US" b="1" dirty="0" smtClean="0">
                <a:solidFill>
                  <a:srgbClr val="C00000"/>
                </a:solidFill>
              </a:rPr>
              <a:t>Content</a:t>
            </a:r>
            <a:r>
              <a:rPr lang="en-US" dirty="0" smtClean="0"/>
              <a:t> may or may not update automatically</a:t>
            </a:r>
          </a:p>
          <a:p>
            <a:r>
              <a:rPr lang="en-US" dirty="0" smtClean="0"/>
              <a:t>Those that need manual updates:</a:t>
            </a:r>
          </a:p>
          <a:p>
            <a:pPr lvl="1"/>
            <a:r>
              <a:rPr lang="en-US" dirty="0" smtClean="0"/>
              <a:t>PEPID,  </a:t>
            </a:r>
            <a:r>
              <a:rPr lang="en-US" dirty="0" err="1" smtClean="0"/>
              <a:t>AccessMedicine</a:t>
            </a:r>
            <a:r>
              <a:rPr lang="en-US" dirty="0" smtClean="0"/>
              <a:t>, </a:t>
            </a:r>
            <a:r>
              <a:rPr lang="en-US" dirty="0" err="1" smtClean="0"/>
              <a:t>uCentral</a:t>
            </a:r>
            <a:r>
              <a:rPr lang="en-US" dirty="0" smtClean="0"/>
              <a:t> </a:t>
            </a:r>
          </a:p>
        </p:txBody>
      </p:sp>
      <p:sp>
        <p:nvSpPr>
          <p:cNvPr id="3" name="Date Placeholder 2"/>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85229592-A27F-4C55-A7A8-3C5C31162122}" type="slidenum">
              <a:rPr lang="en-US" smtClean="0"/>
              <a:pPr>
                <a:defRPr/>
              </a:pPr>
              <a:t>18</a:t>
            </a:fld>
            <a:endParaRPr lang="en-US"/>
          </a:p>
        </p:txBody>
      </p:sp>
    </p:spTree>
    <p:extLst>
      <p:ext uri="{BB962C8B-B14F-4D97-AF65-F5344CB8AC3E}">
        <p14:creationId xmlns:p14="http://schemas.microsoft.com/office/powerpoint/2010/main" val="419748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smtClean="0"/>
              <a:t>Mobile-Friendly sites</a:t>
            </a:r>
            <a:endParaRPr lang="en-US" sz="4800" dirty="0"/>
          </a:p>
        </p:txBody>
      </p:sp>
      <p:sp>
        <p:nvSpPr>
          <p:cNvPr id="8" name="Text Placeholder 7"/>
          <p:cNvSpPr>
            <a:spLocks noGrp="1"/>
          </p:cNvSpPr>
          <p:nvPr>
            <p:ph type="body" idx="1"/>
          </p:nvPr>
        </p:nvSpPr>
        <p:spPr/>
        <p:txBody>
          <a:bodyPr/>
          <a:lstStyle/>
          <a:p>
            <a:endParaRPr lang="en-US"/>
          </a:p>
        </p:txBody>
      </p:sp>
      <p:sp>
        <p:nvSpPr>
          <p:cNvPr id="5" name="Date Placeholder 4"/>
          <p:cNvSpPr>
            <a:spLocks noGrp="1"/>
          </p:cNvSpPr>
          <p:nvPr>
            <p:ph type="dt" sz="half" idx="10"/>
          </p:nvPr>
        </p:nvSpPr>
        <p:spPr/>
        <p:txBody>
          <a:bodyPr/>
          <a:lstStyle/>
          <a:p>
            <a:pPr>
              <a:defRPr/>
            </a:pPr>
            <a:r>
              <a:rPr lang="en-US" smtClean="0"/>
              <a:t>Fall 2016</a:t>
            </a:r>
            <a:endParaRPr lang="en-US"/>
          </a:p>
        </p:txBody>
      </p:sp>
      <p:sp>
        <p:nvSpPr>
          <p:cNvPr id="6" name="Slide Number Placeholder 5"/>
          <p:cNvSpPr>
            <a:spLocks noGrp="1"/>
          </p:cNvSpPr>
          <p:nvPr>
            <p:ph type="sldNum" sz="quarter" idx="12"/>
          </p:nvPr>
        </p:nvSpPr>
        <p:spPr/>
        <p:txBody>
          <a:bodyPr/>
          <a:lstStyle/>
          <a:p>
            <a:pPr>
              <a:defRPr/>
            </a:pPr>
            <a:fld id="{8A54B2EB-78FC-482D-88C9-B133E0156BB6}" type="slidenum">
              <a:rPr lang="en-US" smtClean="0"/>
              <a:pPr>
                <a:defRPr/>
              </a:pPr>
              <a:t>19</a:t>
            </a:fld>
            <a:endParaRPr lang="en-US"/>
          </a:p>
        </p:txBody>
      </p:sp>
    </p:spTree>
    <p:extLst>
      <p:ext uri="{BB962C8B-B14F-4D97-AF65-F5344CB8AC3E}">
        <p14:creationId xmlns:p14="http://schemas.microsoft.com/office/powerpoint/2010/main" val="114339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Goals For Session </a:t>
            </a:r>
          </a:p>
        </p:txBody>
      </p:sp>
      <p:sp>
        <p:nvSpPr>
          <p:cNvPr id="9219" name="Rectangle 3"/>
          <p:cNvSpPr>
            <a:spLocks noGrp="1" noChangeArrowheads="1"/>
          </p:cNvSpPr>
          <p:nvPr>
            <p:ph idx="1"/>
          </p:nvPr>
        </p:nvSpPr>
        <p:spPr>
          <a:xfrm>
            <a:off x="1435100" y="1447800"/>
            <a:ext cx="7499350" cy="5410200"/>
          </a:xfrm>
        </p:spPr>
        <p:txBody>
          <a:bodyPr/>
          <a:lstStyle/>
          <a:p>
            <a:pPr eaLnBrk="1" hangingPunct="1"/>
            <a:r>
              <a:rPr lang="en-US" dirty="0"/>
              <a:t>Identify medical apps provided by the Maguire Library and select what you want</a:t>
            </a:r>
          </a:p>
          <a:p>
            <a:pPr eaLnBrk="1" hangingPunct="1"/>
            <a:r>
              <a:rPr lang="en-US" dirty="0" smtClean="0"/>
              <a:t>Identify the resources available in mobile format on the mobile library site</a:t>
            </a:r>
          </a:p>
          <a:p>
            <a:pPr eaLnBrk="1" hangingPunct="1"/>
            <a:r>
              <a:rPr lang="en-US" dirty="0" smtClean="0"/>
              <a:t>Register for and install apps to the mobile device*</a:t>
            </a:r>
          </a:p>
          <a:p>
            <a:pPr eaLnBrk="1" hangingPunct="1"/>
            <a:r>
              <a:rPr lang="en-US" dirty="0" smtClean="0"/>
              <a:t>Established users—renew subscriptions or switch devices</a:t>
            </a:r>
          </a:p>
          <a:p>
            <a:pPr eaLnBrk="1" hangingPunct="1"/>
            <a:r>
              <a:rPr lang="en-US" dirty="0" smtClean="0"/>
              <a:t>Get help if needed</a:t>
            </a:r>
          </a:p>
          <a:p>
            <a:pPr lvl="1" algn="ctr" eaLnBrk="1" hangingPunct="1">
              <a:buFont typeface="Wingdings" pitchFamily="2" charset="2"/>
              <a:buNone/>
            </a:pPr>
            <a:r>
              <a:rPr lang="en-US" dirty="0" smtClean="0"/>
              <a:t>*Apple </a:t>
            </a:r>
            <a:r>
              <a:rPr lang="en-US" dirty="0" err="1" smtClean="0"/>
              <a:t>iOS</a:t>
            </a:r>
            <a:r>
              <a:rPr lang="en-US" dirty="0" smtClean="0"/>
              <a:t> and Android devices</a:t>
            </a:r>
          </a:p>
          <a:p>
            <a:pPr eaLnBrk="1" hangingPunct="1"/>
            <a:endParaRPr lang="en-US" dirty="0" smtClean="0"/>
          </a:p>
        </p:txBody>
      </p:sp>
      <p:sp>
        <p:nvSpPr>
          <p:cNvPr id="4098" name="Slide Number Placeholder 5"/>
          <p:cNvSpPr>
            <a:spLocks noGrp="1"/>
          </p:cNvSpPr>
          <p:nvPr>
            <p:ph type="sldNum" sz="quarter" idx="12"/>
          </p:nvPr>
        </p:nvSpPr>
        <p:spPr/>
        <p:txBody>
          <a:bodyPr/>
          <a:lstStyle/>
          <a:p>
            <a:pPr>
              <a:defRPr/>
            </a:pPr>
            <a:fld id="{14A08C72-795A-49E2-89D1-333454A649FA}" type="slidenum">
              <a:rPr lang="en-US"/>
              <a:pPr>
                <a:defRPr/>
              </a:pPr>
              <a:t>2</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Mobile-friendly Subscription Sites</a:t>
            </a:r>
            <a:endParaRPr lang="en-US" dirty="0"/>
          </a:p>
        </p:txBody>
      </p:sp>
      <p:sp>
        <p:nvSpPr>
          <p:cNvPr id="7" name="Content Placeholder 6"/>
          <p:cNvSpPr>
            <a:spLocks noGrp="1"/>
          </p:cNvSpPr>
          <p:nvPr>
            <p:ph sz="half" idx="1"/>
          </p:nvPr>
        </p:nvSpPr>
        <p:spPr/>
        <p:txBody>
          <a:bodyPr/>
          <a:lstStyle/>
          <a:p>
            <a:r>
              <a:rPr lang="en-US" sz="2400" dirty="0" err="1"/>
              <a:t>AccessMedicine</a:t>
            </a:r>
            <a:endParaRPr lang="en-US" sz="2400" dirty="0"/>
          </a:p>
          <a:p>
            <a:r>
              <a:rPr lang="en-US" sz="2400" dirty="0" err="1"/>
              <a:t>ClinicalKey</a:t>
            </a:r>
            <a:endParaRPr lang="en-US" sz="2400" dirty="0"/>
          </a:p>
          <a:p>
            <a:r>
              <a:rPr lang="en-US" sz="2400" dirty="0" err="1" smtClean="0"/>
              <a:t>DynaMed</a:t>
            </a:r>
            <a:r>
              <a:rPr lang="en-US" sz="2400" dirty="0" smtClean="0"/>
              <a:t> Plus</a:t>
            </a:r>
            <a:endParaRPr lang="en-US" sz="2400" dirty="0"/>
          </a:p>
          <a:p>
            <a:r>
              <a:rPr lang="en-US" sz="2400" dirty="0"/>
              <a:t>Epocrates Online</a:t>
            </a:r>
          </a:p>
          <a:p>
            <a:r>
              <a:rPr lang="en-US" sz="2400" dirty="0"/>
              <a:t>Essential Evidence Plus</a:t>
            </a:r>
          </a:p>
          <a:p>
            <a:r>
              <a:rPr lang="en-US" sz="2400" dirty="0"/>
              <a:t>JAMA Evidence</a:t>
            </a:r>
          </a:p>
          <a:p>
            <a:r>
              <a:rPr lang="en-US" sz="2400" dirty="0"/>
              <a:t>Pediatric Care Online (Red Book)</a:t>
            </a:r>
          </a:p>
        </p:txBody>
      </p:sp>
      <p:sp>
        <p:nvSpPr>
          <p:cNvPr id="3" name="Content Placeholder 2"/>
          <p:cNvSpPr>
            <a:spLocks noGrp="1"/>
          </p:cNvSpPr>
          <p:nvPr>
            <p:ph sz="half" idx="2"/>
          </p:nvPr>
        </p:nvSpPr>
        <p:spPr/>
        <p:txBody>
          <a:bodyPr/>
          <a:lstStyle/>
          <a:p>
            <a:r>
              <a:rPr lang="en-US" dirty="0" err="1" smtClean="0"/>
              <a:t>Ageline</a:t>
            </a:r>
            <a:endParaRPr lang="en-US" dirty="0" smtClean="0"/>
          </a:p>
          <a:p>
            <a:r>
              <a:rPr lang="en-US" dirty="0" smtClean="0"/>
              <a:t>Google Scholar</a:t>
            </a:r>
          </a:p>
          <a:p>
            <a:r>
              <a:rPr lang="en-US" dirty="0" smtClean="0"/>
              <a:t>Psychiatry Online</a:t>
            </a:r>
          </a:p>
          <a:p>
            <a:r>
              <a:rPr lang="en-US" dirty="0" err="1"/>
              <a:t>Pubmed</a:t>
            </a:r>
            <a:endParaRPr lang="en-US" dirty="0"/>
          </a:p>
          <a:p>
            <a:r>
              <a:rPr lang="en-US" dirty="0" err="1" smtClean="0"/>
              <a:t>SPORTDiscus</a:t>
            </a:r>
            <a:endParaRPr lang="en-US" dirty="0" smtClean="0"/>
          </a:p>
          <a:p>
            <a:r>
              <a:rPr lang="en-US" dirty="0" err="1" smtClean="0"/>
              <a:t>Thieme</a:t>
            </a:r>
            <a:r>
              <a:rPr lang="en-US" dirty="0" smtClean="0"/>
              <a:t> E-Book Library</a:t>
            </a:r>
          </a:p>
          <a:p>
            <a:endParaRPr lang="en-US" dirty="0"/>
          </a:p>
        </p:txBody>
      </p:sp>
      <p:sp>
        <p:nvSpPr>
          <p:cNvPr id="2" name="Date Placeholder 1"/>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20</a:t>
            </a:fld>
            <a:endParaRPr lang="en-US"/>
          </a:p>
        </p:txBody>
      </p:sp>
    </p:spTree>
    <p:extLst>
      <p:ext uri="{BB962C8B-B14F-4D97-AF65-F5344CB8AC3E}">
        <p14:creationId xmlns:p14="http://schemas.microsoft.com/office/powerpoint/2010/main" val="43635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457200"/>
            <a:ext cx="8229600" cy="609600"/>
          </a:xfrm>
        </p:spPr>
        <p:txBody>
          <a:bodyPr>
            <a:noAutofit/>
          </a:bodyPr>
          <a:lstStyle/>
          <a:p>
            <a:r>
              <a:rPr lang="en-US" sz="3600" dirty="0"/>
              <a:t>Library Resources Mobile-Friendly Sites</a:t>
            </a:r>
          </a:p>
        </p:txBody>
      </p:sp>
      <p:sp>
        <p:nvSpPr>
          <p:cNvPr id="7" name="Content Placeholder 6"/>
          <p:cNvSpPr>
            <a:spLocks noGrp="1"/>
          </p:cNvSpPr>
          <p:nvPr>
            <p:ph idx="1"/>
          </p:nvPr>
        </p:nvSpPr>
        <p:spPr>
          <a:xfrm>
            <a:off x="1066800" y="1244912"/>
            <a:ext cx="4343400" cy="4724400"/>
          </a:xfrm>
        </p:spPr>
        <p:txBody>
          <a:bodyPr/>
          <a:lstStyle/>
          <a:p>
            <a:r>
              <a:rPr lang="en-US" dirty="0" smtClean="0"/>
              <a:t>Ever-increasing number of resources are mobile-friendly</a:t>
            </a:r>
          </a:p>
          <a:p>
            <a:r>
              <a:rPr lang="en-US" dirty="0" smtClean="0"/>
              <a:t>See instructions for creating shortcut to mobile resource guide</a:t>
            </a:r>
          </a:p>
          <a:p>
            <a:pPr marL="82550" indent="0">
              <a:buNone/>
            </a:pPr>
            <a:endParaRPr lang="en-US" dirty="0"/>
          </a:p>
        </p:txBody>
      </p:sp>
      <p:sp>
        <p:nvSpPr>
          <p:cNvPr id="4" name="Date Placeholder 3"/>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8C243706-6D30-4E9A-8EBC-6C7032CD2409}" type="slidenum">
              <a:rPr lang="en-US" smtClean="0"/>
              <a:pPr>
                <a:defRPr/>
              </a:pPr>
              <a:t>21</a:t>
            </a:fld>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10200" y="1244912"/>
            <a:ext cx="2790423"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5421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Off-Campus Access</a:t>
            </a:r>
            <a:endParaRPr lang="en-US" dirty="0"/>
          </a:p>
        </p:txBody>
      </p:sp>
      <p:sp>
        <p:nvSpPr>
          <p:cNvPr id="3" name="Content Placeholder 2"/>
          <p:cNvSpPr>
            <a:spLocks noGrp="1"/>
          </p:cNvSpPr>
          <p:nvPr>
            <p:ph idx="1"/>
          </p:nvPr>
        </p:nvSpPr>
        <p:spPr>
          <a:xfrm>
            <a:off x="1435100" y="1447800"/>
            <a:ext cx="4356100" cy="4800600"/>
          </a:xfrm>
        </p:spPr>
        <p:txBody>
          <a:bodyPr/>
          <a:lstStyle/>
          <a:p>
            <a:r>
              <a:rPr lang="en-US" dirty="0" smtClean="0"/>
              <a:t>Uses remote access just like regular library website.</a:t>
            </a:r>
          </a:p>
          <a:p>
            <a:r>
              <a:rPr lang="en-US" dirty="0" smtClean="0"/>
              <a:t>Log in with FSUID and password</a:t>
            </a:r>
          </a:p>
          <a:p>
            <a:r>
              <a:rPr lang="en-US" dirty="0" smtClean="0"/>
              <a:t>You will be prompted to off-campus access, if need</a:t>
            </a:r>
          </a:p>
          <a:p>
            <a:pPr marL="82550" indent="0">
              <a:buNone/>
            </a:pPr>
            <a:endParaRPr lang="en-US" dirty="0"/>
          </a:p>
        </p:txBody>
      </p:sp>
      <p:sp>
        <p:nvSpPr>
          <p:cNvPr id="4" name="Date Placeholder 3"/>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740245CD-CB1F-4D74-A234-7313FBC3414C}" type="slidenum">
              <a:rPr lang="en-US" smtClean="0"/>
              <a:pPr>
                <a:defRPr/>
              </a:pPr>
              <a:t>22</a:t>
            </a:fld>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43600" y="1219200"/>
            <a:ext cx="2845760" cy="5051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717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AccessMedicine</a:t>
            </a:r>
            <a:endParaRPr lang="en-US" dirty="0"/>
          </a:p>
        </p:txBody>
      </p:sp>
      <p:sp>
        <p:nvSpPr>
          <p:cNvPr id="3" name="Content Placeholder 2"/>
          <p:cNvSpPr>
            <a:spLocks noGrp="1"/>
          </p:cNvSpPr>
          <p:nvPr>
            <p:ph idx="1"/>
          </p:nvPr>
        </p:nvSpPr>
        <p:spPr/>
        <p:txBody>
          <a:bodyPr/>
          <a:lstStyle/>
          <a:p>
            <a:r>
              <a:rPr lang="en-US" dirty="0" smtClean="0"/>
              <a:t>eBooks</a:t>
            </a:r>
          </a:p>
          <a:p>
            <a:r>
              <a:rPr lang="en-US" dirty="0" smtClean="0"/>
              <a:t>Videos</a:t>
            </a:r>
          </a:p>
          <a:p>
            <a:r>
              <a:rPr lang="en-US" dirty="0" smtClean="0"/>
              <a:t>Images</a:t>
            </a:r>
          </a:p>
          <a:p>
            <a:r>
              <a:rPr lang="en-US" dirty="0" smtClean="0"/>
              <a:t>More content</a:t>
            </a:r>
          </a:p>
          <a:p>
            <a:endParaRPr lang="en-US" dirty="0" smtClean="0"/>
          </a:p>
        </p:txBody>
      </p:sp>
      <p:sp>
        <p:nvSpPr>
          <p:cNvPr id="4" name="Date Placeholder 3"/>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740245CD-CB1F-4D74-A234-7313FBC3414C}" type="slidenum">
              <a:rPr lang="en-US" smtClean="0"/>
              <a:pPr>
                <a:defRPr/>
              </a:pPr>
              <a:t>23</a:t>
            </a:fld>
            <a:endParaRPr lang="en-US"/>
          </a:p>
        </p:txBody>
      </p:sp>
      <p:pic>
        <p:nvPicPr>
          <p:cNvPr id="7" name="Picture 6"/>
          <p:cNvPicPr>
            <a:picLocks noChangeAspect="1"/>
          </p:cNvPicPr>
          <p:nvPr/>
        </p:nvPicPr>
        <p:blipFill>
          <a:blip r:embed="rId3"/>
          <a:stretch>
            <a:fillRect/>
          </a:stretch>
        </p:blipFill>
        <p:spPr>
          <a:xfrm>
            <a:off x="5505711" y="846135"/>
            <a:ext cx="3139909" cy="53163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671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Evidence Plus</a:t>
            </a:r>
            <a:endParaRPr lang="en-US" dirty="0"/>
          </a:p>
        </p:txBody>
      </p:sp>
      <p:sp>
        <p:nvSpPr>
          <p:cNvPr id="6" name="Content Placeholder 5"/>
          <p:cNvSpPr>
            <a:spLocks noGrp="1"/>
          </p:cNvSpPr>
          <p:nvPr>
            <p:ph sz="half" idx="2"/>
          </p:nvPr>
        </p:nvSpPr>
        <p:spPr>
          <a:xfrm>
            <a:off x="1143000" y="1549334"/>
            <a:ext cx="4133088" cy="4663440"/>
          </a:xfrm>
        </p:spPr>
        <p:txBody>
          <a:bodyPr/>
          <a:lstStyle/>
          <a:p>
            <a:r>
              <a:rPr lang="en-US" dirty="0" smtClean="0"/>
              <a:t>EBM Resources</a:t>
            </a:r>
          </a:p>
          <a:p>
            <a:r>
              <a:rPr lang="en-US" dirty="0" smtClean="0"/>
              <a:t>Cochrane Abstracts</a:t>
            </a:r>
          </a:p>
          <a:p>
            <a:r>
              <a:rPr lang="en-US" dirty="0" err="1" smtClean="0"/>
              <a:t>InfoPOEMs</a:t>
            </a:r>
            <a:endParaRPr lang="en-US" dirty="0" smtClean="0"/>
          </a:p>
          <a:p>
            <a:r>
              <a:rPr lang="en-US" dirty="0" smtClean="0"/>
              <a:t>Decision  Support  Tools (Calculators)</a:t>
            </a:r>
          </a:p>
          <a:p>
            <a:r>
              <a:rPr lang="en-US" dirty="0" smtClean="0"/>
              <a:t>Guidelines</a:t>
            </a:r>
          </a:p>
          <a:p>
            <a:r>
              <a:rPr lang="en-US" dirty="0" smtClean="0"/>
              <a:t>E&amp;M Coding Tool</a:t>
            </a:r>
          </a:p>
          <a:p>
            <a:r>
              <a:rPr lang="en-US" dirty="0" smtClean="0"/>
              <a:t>Derm Expert</a:t>
            </a:r>
          </a:p>
          <a:p>
            <a:endParaRPr lang="en-US" dirty="0" smtClean="0"/>
          </a:p>
        </p:txBody>
      </p:sp>
      <p:sp>
        <p:nvSpPr>
          <p:cNvPr id="4" name="Slide Number Placeholder 3"/>
          <p:cNvSpPr>
            <a:spLocks noGrp="1"/>
          </p:cNvSpPr>
          <p:nvPr>
            <p:ph type="sldNum" sz="quarter" idx="12"/>
          </p:nvPr>
        </p:nvSpPr>
        <p:spPr/>
        <p:txBody>
          <a:bodyPr/>
          <a:lstStyle/>
          <a:p>
            <a:pPr>
              <a:defRPr/>
            </a:pPr>
            <a:fld id="{740245CD-CB1F-4D74-A234-7313FBC3414C}" type="slidenum">
              <a:rPr lang="en-US" smtClean="0"/>
              <a:pPr>
                <a:defRPr/>
              </a:pPr>
              <a:t>24</a:t>
            </a:fld>
            <a:endParaRPr lang="en-US"/>
          </a:p>
        </p:txBody>
      </p:sp>
      <p:sp>
        <p:nvSpPr>
          <p:cNvPr id="8" name="Rectangle 7"/>
          <p:cNvSpPr/>
          <p:nvPr/>
        </p:nvSpPr>
        <p:spPr>
          <a:xfrm>
            <a:off x="5562600" y="6212774"/>
            <a:ext cx="2850460" cy="400110"/>
          </a:xfrm>
          <a:prstGeom prst="rect">
            <a:avLst/>
          </a:prstGeom>
        </p:spPr>
        <p:txBody>
          <a:bodyPr wrap="none">
            <a:spAutoFit/>
          </a:bodyPr>
          <a:lstStyle/>
          <a:p>
            <a:r>
              <a:rPr lang="en-US" sz="2000" dirty="0" smtClean="0"/>
              <a:t>Mobile-friendly website</a:t>
            </a:r>
            <a:endParaRPr lang="en-US" sz="2000" dirty="0"/>
          </a:p>
        </p:txBody>
      </p:sp>
      <p:sp>
        <p:nvSpPr>
          <p:cNvPr id="3" name="Date Placeholder 2"/>
          <p:cNvSpPr>
            <a:spLocks noGrp="1"/>
          </p:cNvSpPr>
          <p:nvPr>
            <p:ph type="dt" sz="half" idx="10"/>
          </p:nvPr>
        </p:nvSpPr>
        <p:spPr/>
        <p:txBody>
          <a:bodyPr/>
          <a:lstStyle/>
          <a:p>
            <a:pPr>
              <a:defRPr/>
            </a:pPr>
            <a:r>
              <a:rPr lang="en-US" smtClean="0"/>
              <a:t>Fall 2016</a:t>
            </a:r>
            <a:endParaRPr lang="en-US" dirty="0"/>
          </a:p>
        </p:txBody>
      </p:sp>
      <p:pic>
        <p:nvPicPr>
          <p:cNvPr id="9" name="Picture 8"/>
          <p:cNvPicPr>
            <a:picLocks noChangeAspect="1"/>
          </p:cNvPicPr>
          <p:nvPr/>
        </p:nvPicPr>
        <p:blipFill>
          <a:blip r:embed="rId3"/>
          <a:stretch>
            <a:fillRect/>
          </a:stretch>
        </p:blipFill>
        <p:spPr>
          <a:xfrm>
            <a:off x="5725095" y="1329353"/>
            <a:ext cx="2687965" cy="4716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836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a:bodyPr>
          <a:lstStyle/>
          <a:p>
            <a:r>
              <a:rPr lang="en-US" dirty="0" smtClean="0"/>
              <a:t>Free Mobile-friendly Medical Sites</a:t>
            </a:r>
            <a:endParaRPr lang="en-US" dirty="0"/>
          </a:p>
        </p:txBody>
      </p:sp>
      <p:sp>
        <p:nvSpPr>
          <p:cNvPr id="3" name="Content Placeholder 2"/>
          <p:cNvSpPr>
            <a:spLocks noGrp="1"/>
          </p:cNvSpPr>
          <p:nvPr>
            <p:ph idx="1"/>
          </p:nvPr>
        </p:nvSpPr>
        <p:spPr/>
        <p:txBody>
          <a:bodyPr/>
          <a:lstStyle/>
          <a:p>
            <a:r>
              <a:rPr lang="en-US" dirty="0" smtClean="0"/>
              <a:t>CDC.gov</a:t>
            </a:r>
          </a:p>
          <a:p>
            <a:r>
              <a:rPr lang="en-US" dirty="0" smtClean="0"/>
              <a:t>ePrognosis.ucsf.edu (estimates prognosis for elders)</a:t>
            </a:r>
          </a:p>
          <a:p>
            <a:r>
              <a:rPr lang="en-US" dirty="0" smtClean="0"/>
              <a:t>The Absolute CVD Risk/Benefit Calculator (Framingham) </a:t>
            </a:r>
            <a:r>
              <a:rPr lang="en-US" sz="2800" dirty="0">
                <a:hlinkClick r:id="rId3"/>
              </a:rPr>
              <a:t>http://chd.bestsciencemedicine.com/calc2.html</a:t>
            </a:r>
            <a:r>
              <a:rPr lang="en-US" sz="2800" dirty="0"/>
              <a:t> </a:t>
            </a:r>
          </a:p>
          <a:p>
            <a:pPr marL="82550" indent="0">
              <a:buNone/>
            </a:pPr>
            <a:endParaRPr lang="en-US" dirty="0"/>
          </a:p>
        </p:txBody>
      </p:sp>
      <p:sp>
        <p:nvSpPr>
          <p:cNvPr id="4" name="Slide Number Placeholder 3"/>
          <p:cNvSpPr>
            <a:spLocks noGrp="1"/>
          </p:cNvSpPr>
          <p:nvPr>
            <p:ph type="sldNum" sz="quarter" idx="12"/>
          </p:nvPr>
        </p:nvSpPr>
        <p:spPr/>
        <p:txBody>
          <a:bodyPr/>
          <a:lstStyle/>
          <a:p>
            <a:pPr>
              <a:defRPr/>
            </a:pPr>
            <a:fld id="{740245CD-CB1F-4D74-A234-7313FBC3414C}" type="slidenum">
              <a:rPr lang="en-US" smtClean="0"/>
              <a:pPr>
                <a:defRPr/>
              </a:pPr>
              <a:t>25</a:t>
            </a:fld>
            <a:endParaRPr lang="en-US"/>
          </a:p>
        </p:txBody>
      </p:sp>
      <p:sp>
        <p:nvSpPr>
          <p:cNvPr id="5" name="Date Placeholder 4"/>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1528285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Selecting Other Mobile Apps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2" y="2133600"/>
            <a:ext cx="5790069"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Fall 2016</a:t>
            </a:r>
            <a:endParaRPr lang="en-US"/>
          </a:p>
        </p:txBody>
      </p:sp>
      <p:sp>
        <p:nvSpPr>
          <p:cNvPr id="3" name="Slide Number Placeholder 2"/>
          <p:cNvSpPr>
            <a:spLocks noGrp="1"/>
          </p:cNvSpPr>
          <p:nvPr>
            <p:ph type="sldNum" sz="quarter" idx="12"/>
          </p:nvPr>
        </p:nvSpPr>
        <p:spPr/>
        <p:txBody>
          <a:bodyPr/>
          <a:lstStyle/>
          <a:p>
            <a:pPr>
              <a:defRPr/>
            </a:pPr>
            <a:fld id="{6D28B170-8E84-41A1-8205-B869B1674D00}" type="slidenum">
              <a:rPr lang="en-US" smtClean="0"/>
              <a:pPr>
                <a:defRPr/>
              </a:pPr>
              <a:t>26</a:t>
            </a:fld>
            <a:endParaRPr lang="en-US"/>
          </a:p>
        </p:txBody>
      </p:sp>
    </p:spTree>
    <p:extLst>
      <p:ext uri="{BB962C8B-B14F-4D97-AF65-F5344CB8AC3E}">
        <p14:creationId xmlns:p14="http://schemas.microsoft.com/office/powerpoint/2010/main" val="1773352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Suggested Free or Paid Apps</a:t>
            </a:r>
            <a:endParaRPr lang="en-US" dirty="0"/>
          </a:p>
        </p:txBody>
      </p:sp>
      <p:sp>
        <p:nvSpPr>
          <p:cNvPr id="7" name="Content Placeholder 6"/>
          <p:cNvSpPr>
            <a:spLocks noGrp="1"/>
          </p:cNvSpPr>
          <p:nvPr>
            <p:ph idx="1"/>
          </p:nvPr>
        </p:nvSpPr>
        <p:spPr/>
        <p:txBody>
          <a:bodyPr/>
          <a:lstStyle/>
          <a:p>
            <a:r>
              <a:rPr lang="en-US" dirty="0" smtClean="0"/>
              <a:t>CDC Vaccination Schedule</a:t>
            </a:r>
          </a:p>
          <a:p>
            <a:r>
              <a:rPr lang="en-US" dirty="0" smtClean="0"/>
              <a:t>AHRQ ePSS  -  USPSTF health maintenance recommendations</a:t>
            </a:r>
          </a:p>
          <a:p>
            <a:r>
              <a:rPr lang="en-US" dirty="0" smtClean="0"/>
              <a:t>Medscape – drugs, disease, calculators, procedures reference</a:t>
            </a:r>
          </a:p>
          <a:p>
            <a:r>
              <a:rPr lang="en-US" dirty="0" smtClean="0"/>
              <a:t>See Mobile Resource Guide for suggestions</a:t>
            </a:r>
            <a:endParaRPr lang="en-US"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27</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252453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8229600" cy="609600"/>
          </a:xfrm>
        </p:spPr>
        <p:txBody>
          <a:bodyPr>
            <a:normAutofit fontScale="90000"/>
          </a:bodyPr>
          <a:lstStyle/>
          <a:p>
            <a:r>
              <a:rPr lang="en-US" dirty="0" smtClean="0"/>
              <a:t>Assessing Quality and Usefulness</a:t>
            </a:r>
            <a:endParaRPr lang="en-US" dirty="0"/>
          </a:p>
        </p:txBody>
      </p:sp>
      <p:sp>
        <p:nvSpPr>
          <p:cNvPr id="3" name="Content Placeholder 2"/>
          <p:cNvSpPr>
            <a:spLocks noGrp="1"/>
          </p:cNvSpPr>
          <p:nvPr>
            <p:ph idx="1"/>
          </p:nvPr>
        </p:nvSpPr>
        <p:spPr>
          <a:xfrm>
            <a:off x="1066800" y="1219200"/>
            <a:ext cx="7620000" cy="4144963"/>
          </a:xfrm>
        </p:spPr>
        <p:txBody>
          <a:bodyPr/>
          <a:lstStyle/>
          <a:p>
            <a:r>
              <a:rPr lang="en-US" sz="2800" dirty="0"/>
              <a:t>iTunes does not discriminate medical apps into categories </a:t>
            </a:r>
            <a:endParaRPr lang="en-US" sz="2800" dirty="0" smtClean="0"/>
          </a:p>
          <a:p>
            <a:r>
              <a:rPr lang="en-US" sz="2800" dirty="0" smtClean="0"/>
              <a:t>100,000+ </a:t>
            </a:r>
            <a:r>
              <a:rPr lang="en-US" sz="2800" smtClean="0"/>
              <a:t>medical apps</a:t>
            </a:r>
            <a:endParaRPr lang="en-US" sz="2800" dirty="0"/>
          </a:p>
          <a:p>
            <a:r>
              <a:rPr lang="en-US" sz="2800" dirty="0" smtClean="0"/>
              <a:t>Thousands </a:t>
            </a:r>
            <a:r>
              <a:rPr lang="en-US" sz="2800" dirty="0"/>
              <a:t>of apps for patients vs healthcare professionals </a:t>
            </a:r>
            <a:endParaRPr lang="en-US" sz="2800" dirty="0" smtClean="0"/>
          </a:p>
          <a:p>
            <a:r>
              <a:rPr lang="en-US" sz="2800" dirty="0" smtClean="0"/>
              <a:t>Check </a:t>
            </a:r>
            <a:r>
              <a:rPr lang="en-US" sz="2800" dirty="0"/>
              <a:t>Dx organizations for reviewed apps</a:t>
            </a:r>
          </a:p>
          <a:p>
            <a:r>
              <a:rPr lang="en-US" sz="2800" dirty="0"/>
              <a:t>FDA approving apps for </a:t>
            </a:r>
            <a:r>
              <a:rPr lang="en-US" sz="2800" dirty="0" err="1"/>
              <a:t>Dx</a:t>
            </a:r>
            <a:r>
              <a:rPr lang="en-US" sz="2800" dirty="0"/>
              <a:t> monitoring, screening, and management</a:t>
            </a:r>
          </a:p>
        </p:txBody>
      </p:sp>
      <p:sp>
        <p:nvSpPr>
          <p:cNvPr id="4" name="TextBox 3"/>
          <p:cNvSpPr txBox="1"/>
          <p:nvPr/>
        </p:nvSpPr>
        <p:spPr>
          <a:xfrm>
            <a:off x="304800" y="6172200"/>
            <a:ext cx="8686800" cy="369332"/>
          </a:xfrm>
          <a:prstGeom prst="rect">
            <a:avLst/>
          </a:prstGeom>
          <a:noFill/>
        </p:spPr>
        <p:txBody>
          <a:bodyPr wrap="square" rtlCol="0">
            <a:spAutoFit/>
          </a:bodyPr>
          <a:lstStyle/>
          <a:p>
            <a:r>
              <a:rPr lang="en-US" dirty="0" smtClean="0"/>
              <a:t>Peck, Andrea. A solution to app overload.  </a:t>
            </a:r>
            <a:r>
              <a:rPr lang="en-US" i="1" dirty="0" smtClean="0"/>
              <a:t>Medical Economics.  Dec 25, 2011. </a:t>
            </a:r>
            <a:endParaRPr lang="en-US" dirty="0"/>
          </a:p>
        </p:txBody>
      </p:sp>
      <p:sp>
        <p:nvSpPr>
          <p:cNvPr id="5" name="Date Placeholder 4"/>
          <p:cNvSpPr>
            <a:spLocks noGrp="1"/>
          </p:cNvSpPr>
          <p:nvPr>
            <p:ph type="dt" sz="half" idx="10"/>
          </p:nvPr>
        </p:nvSpPr>
        <p:spPr/>
        <p:txBody>
          <a:bodyPr/>
          <a:lstStyle/>
          <a:p>
            <a:pPr>
              <a:defRPr/>
            </a:pPr>
            <a:r>
              <a:rPr lang="en-US" smtClean="0"/>
              <a:t>Fall 2016</a:t>
            </a:r>
            <a:endParaRPr lang="en-US"/>
          </a:p>
        </p:txBody>
      </p:sp>
      <p:sp>
        <p:nvSpPr>
          <p:cNvPr id="6" name="Slide Number Placeholder 5"/>
          <p:cNvSpPr>
            <a:spLocks noGrp="1"/>
          </p:cNvSpPr>
          <p:nvPr>
            <p:ph type="sldNum" sz="quarter" idx="12"/>
          </p:nvPr>
        </p:nvSpPr>
        <p:spPr/>
        <p:txBody>
          <a:bodyPr/>
          <a:lstStyle/>
          <a:p>
            <a:pPr>
              <a:defRPr/>
            </a:pPr>
            <a:fld id="{740245CD-CB1F-4D74-A234-7313FBC3414C}" type="slidenum">
              <a:rPr lang="en-US" smtClean="0"/>
              <a:pPr>
                <a:defRPr/>
              </a:pPr>
              <a:t>28</a:t>
            </a:fld>
            <a:endParaRPr lang="en-US"/>
          </a:p>
        </p:txBody>
      </p:sp>
    </p:spTree>
    <p:extLst>
      <p:ext uri="{BB962C8B-B14F-4D97-AF65-F5344CB8AC3E}">
        <p14:creationId xmlns:p14="http://schemas.microsoft.com/office/powerpoint/2010/main" val="389967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Keeping up with Medical Apps</a:t>
            </a:r>
          </a:p>
        </p:txBody>
      </p:sp>
      <p:sp>
        <p:nvSpPr>
          <p:cNvPr id="45059" name="Content Placeholder 2"/>
          <p:cNvSpPr>
            <a:spLocks noGrp="1"/>
          </p:cNvSpPr>
          <p:nvPr>
            <p:ph idx="1"/>
          </p:nvPr>
        </p:nvSpPr>
        <p:spPr/>
        <p:txBody>
          <a:bodyPr/>
          <a:lstStyle/>
          <a:p>
            <a:pPr eaLnBrk="1" hangingPunct="1"/>
            <a:endParaRPr lang="en-US" smtClean="0"/>
          </a:p>
        </p:txBody>
      </p:sp>
      <p:sp>
        <p:nvSpPr>
          <p:cNvPr id="4" name="Date Placeholder 3"/>
          <p:cNvSpPr>
            <a:spLocks noGrp="1"/>
          </p:cNvSpPr>
          <p:nvPr>
            <p:ph type="dt" sz="quarter"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74EE4FBB-9186-4DAA-895B-6F7D1FA95F4B}" type="slidenum">
              <a:rPr lang="en-US" smtClean="0"/>
              <a:pPr>
                <a:defRPr/>
              </a:pPr>
              <a:t>29</a:t>
            </a:fld>
            <a:endParaRPr lang="en-US"/>
          </a:p>
        </p:txBody>
      </p:sp>
      <p:pic>
        <p:nvPicPr>
          <p:cNvPr id="4506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662111"/>
            <a:ext cx="8153400" cy="397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3" name="TextBox 5"/>
          <p:cNvSpPr txBox="1">
            <a:spLocks noChangeArrowheads="1"/>
          </p:cNvSpPr>
          <p:nvPr/>
        </p:nvSpPr>
        <p:spPr bwMode="auto">
          <a:xfrm>
            <a:off x="2933700" y="60960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iMedicalApps.com</a:t>
            </a:r>
          </a:p>
        </p:txBody>
      </p:sp>
    </p:spTree>
    <p:extLst>
      <p:ext uri="{BB962C8B-B14F-4D97-AF65-F5344CB8AC3E}">
        <p14:creationId xmlns:p14="http://schemas.microsoft.com/office/powerpoint/2010/main" val="187499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Handouts</a:t>
            </a:r>
          </a:p>
        </p:txBody>
      </p:sp>
      <p:sp>
        <p:nvSpPr>
          <p:cNvPr id="10243" name="Rectangle 3"/>
          <p:cNvSpPr>
            <a:spLocks noGrp="1" noChangeArrowheads="1"/>
          </p:cNvSpPr>
          <p:nvPr>
            <p:ph idx="1"/>
          </p:nvPr>
        </p:nvSpPr>
        <p:spPr/>
        <p:txBody>
          <a:bodyPr/>
          <a:lstStyle/>
          <a:p>
            <a:pPr eaLnBrk="1" hangingPunct="1"/>
            <a:r>
              <a:rPr lang="en-US" dirty="0" smtClean="0"/>
              <a:t>PowerPoint</a:t>
            </a:r>
          </a:p>
          <a:p>
            <a:pPr eaLnBrk="1" hangingPunct="1"/>
            <a:r>
              <a:rPr lang="en-US" dirty="0" smtClean="0"/>
              <a:t>Checklist </a:t>
            </a:r>
            <a:r>
              <a:rPr lang="en-US" dirty="0"/>
              <a:t>for writing down usernames and password for each </a:t>
            </a:r>
            <a:r>
              <a:rPr lang="en-US" dirty="0" smtClean="0"/>
              <a:t>resource</a:t>
            </a:r>
          </a:p>
          <a:p>
            <a:pPr eaLnBrk="1" hangingPunct="1"/>
            <a:r>
              <a:rPr lang="en-US" dirty="0" smtClean="0"/>
              <a:t>Evaluation</a:t>
            </a:r>
          </a:p>
        </p:txBody>
      </p:sp>
      <p:sp>
        <p:nvSpPr>
          <p:cNvPr id="5122" name="Slide Number Placeholder 5"/>
          <p:cNvSpPr>
            <a:spLocks noGrp="1"/>
          </p:cNvSpPr>
          <p:nvPr>
            <p:ph type="sldNum" sz="quarter" idx="12"/>
          </p:nvPr>
        </p:nvSpPr>
        <p:spPr/>
        <p:txBody>
          <a:bodyPr/>
          <a:lstStyle/>
          <a:p>
            <a:pPr>
              <a:defRPr/>
            </a:pPr>
            <a:fld id="{CA09695B-D28C-4DC7-867D-347633E36558}" type="slidenum">
              <a:rPr lang="en-US"/>
              <a:pPr>
                <a:defRPr/>
              </a:pPr>
              <a:t>3</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Mobile Apps Mature</a:t>
            </a:r>
            <a:endParaRPr lang="en-US" dirty="0"/>
          </a:p>
        </p:txBody>
      </p:sp>
      <p:sp>
        <p:nvSpPr>
          <p:cNvPr id="3" name="Content Placeholder 2"/>
          <p:cNvSpPr>
            <a:spLocks noGrp="1"/>
          </p:cNvSpPr>
          <p:nvPr>
            <p:ph idx="1"/>
          </p:nvPr>
        </p:nvSpPr>
        <p:spPr/>
        <p:txBody>
          <a:bodyPr/>
          <a:lstStyle/>
          <a:p>
            <a:r>
              <a:rPr lang="en-US" dirty="0" smtClean="0"/>
              <a:t>Learn from your patients</a:t>
            </a:r>
          </a:p>
          <a:p>
            <a:r>
              <a:rPr lang="en-US" dirty="0"/>
              <a:t>Learn from </a:t>
            </a:r>
            <a:r>
              <a:rPr lang="en-US" dirty="0" smtClean="0"/>
              <a:t>peers and students</a:t>
            </a:r>
            <a:endParaRPr lang="en-US" dirty="0"/>
          </a:p>
          <a:p>
            <a:r>
              <a:rPr lang="en-US" dirty="0" smtClean="0"/>
              <a:t>Ask what apps they find helpful</a:t>
            </a:r>
          </a:p>
          <a:p>
            <a:r>
              <a:rPr lang="en-US" dirty="0" smtClean="0"/>
              <a:t>Include mobile apps recommendations into CME sessions on disease topics</a:t>
            </a:r>
          </a:p>
          <a:p>
            <a:r>
              <a:rPr lang="en-US" dirty="0" smtClean="0"/>
              <a:t>Watch for more efforts to curate medical apps</a:t>
            </a:r>
          </a:p>
        </p:txBody>
      </p:sp>
      <p:sp>
        <p:nvSpPr>
          <p:cNvPr id="4" name="Date Placeholder 3"/>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740245CD-CB1F-4D74-A234-7313FBC3414C}" type="slidenum">
              <a:rPr lang="en-US" smtClean="0"/>
              <a:pPr>
                <a:defRPr/>
              </a:pPr>
              <a:t>30</a:t>
            </a:fld>
            <a:endParaRPr lang="en-US"/>
          </a:p>
        </p:txBody>
      </p:sp>
    </p:spTree>
    <p:extLst>
      <p:ext uri="{BB962C8B-B14F-4D97-AF65-F5344CB8AC3E}">
        <p14:creationId xmlns:p14="http://schemas.microsoft.com/office/powerpoint/2010/main" val="2409098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smtClean="0"/>
              <a:t>Off-Campus Access</a:t>
            </a:r>
          </a:p>
        </p:txBody>
      </p:sp>
      <p:sp>
        <p:nvSpPr>
          <p:cNvPr id="13316" name="Rectangle 3"/>
          <p:cNvSpPr>
            <a:spLocks noGrp="1" noChangeArrowheads="1"/>
          </p:cNvSpPr>
          <p:nvPr>
            <p:ph idx="1"/>
          </p:nvPr>
        </p:nvSpPr>
        <p:spPr>
          <a:xfrm>
            <a:off x="1219201" y="1741489"/>
            <a:ext cx="7364413" cy="4327525"/>
          </a:xfrm>
        </p:spPr>
        <p:txBody>
          <a:bodyPr/>
          <a:lstStyle/>
          <a:p>
            <a:pPr eaLnBrk="1" hangingPunct="1">
              <a:tabLst>
                <a:tab pos="4683125" algn="l"/>
              </a:tabLst>
            </a:pPr>
            <a:r>
              <a:rPr lang="en-US" dirty="0" smtClean="0"/>
              <a:t>If clicking on a subscription site while </a:t>
            </a:r>
            <a:r>
              <a:rPr lang="en-US" u="sng" dirty="0" smtClean="0"/>
              <a:t>off campus</a:t>
            </a:r>
            <a:r>
              <a:rPr lang="en-US" dirty="0" smtClean="0"/>
              <a:t>, you will be prompted to log in</a:t>
            </a:r>
          </a:p>
          <a:p>
            <a:pPr eaLnBrk="1" hangingPunct="1">
              <a:tabLst>
                <a:tab pos="4683125" algn="l"/>
              </a:tabLst>
            </a:pPr>
            <a:r>
              <a:rPr lang="en-US" dirty="0" smtClean="0"/>
              <a:t>Off-campus log in screen will appear</a:t>
            </a:r>
          </a:p>
          <a:p>
            <a:pPr eaLnBrk="1" hangingPunct="1">
              <a:tabLst>
                <a:tab pos="4683125" algn="l"/>
              </a:tabLst>
            </a:pPr>
            <a:r>
              <a:rPr lang="en-US" b="1" dirty="0" smtClean="0"/>
              <a:t>FSUID</a:t>
            </a:r>
            <a:r>
              <a:rPr lang="en-US" dirty="0" smtClean="0"/>
              <a:t> and password are now required</a:t>
            </a:r>
          </a:p>
          <a:p>
            <a:pPr eaLnBrk="1" hangingPunct="1">
              <a:tabLst>
                <a:tab pos="4683125" algn="l"/>
              </a:tabLst>
            </a:pPr>
            <a:r>
              <a:rPr lang="en-US" dirty="0" smtClean="0"/>
              <a:t>To get help with FSUID, contact regional campus IT support person.</a:t>
            </a:r>
          </a:p>
        </p:txBody>
      </p:sp>
      <p:sp>
        <p:nvSpPr>
          <p:cNvPr id="6" name="Date Placeholder 3"/>
          <p:cNvSpPr>
            <a:spLocks noGrp="1"/>
          </p:cNvSpPr>
          <p:nvPr>
            <p:ph type="dt" sz="quarter" idx="10"/>
          </p:nvPr>
        </p:nvSpPr>
        <p:spPr/>
        <p:txBody>
          <a:bodyPr/>
          <a:lstStyle/>
          <a:p>
            <a:pPr>
              <a:defRPr/>
            </a:pPr>
            <a:r>
              <a:rPr lang="en-US" smtClean="0"/>
              <a:t>Fall 2016</a:t>
            </a:r>
            <a:endParaRPr lang="en-US"/>
          </a:p>
        </p:txBody>
      </p:sp>
      <p:sp>
        <p:nvSpPr>
          <p:cNvPr id="8" name="Slide Number Placeholder 5"/>
          <p:cNvSpPr>
            <a:spLocks noGrp="1"/>
          </p:cNvSpPr>
          <p:nvPr>
            <p:ph type="sldNum" sz="quarter" idx="12"/>
          </p:nvPr>
        </p:nvSpPr>
        <p:spPr/>
        <p:txBody>
          <a:bodyPr/>
          <a:lstStyle/>
          <a:p>
            <a:pPr>
              <a:defRPr/>
            </a:pPr>
            <a:fld id="{25A408C8-80B6-45DE-81F0-B5026564F106}" type="slidenum">
              <a:rPr lang="en-US"/>
              <a:pPr>
                <a:defRPr/>
              </a:pPr>
              <a:t>31</a:t>
            </a:fld>
            <a:endParaRPr lang="en-US"/>
          </a:p>
        </p:txBody>
      </p:sp>
    </p:spTree>
    <p:custDataLst>
      <p:tags r:id="rId1"/>
    </p:custDataLst>
    <p:extLst>
      <p:ext uri="{BB962C8B-B14F-4D97-AF65-F5344CB8AC3E}">
        <p14:creationId xmlns:p14="http://schemas.microsoft.com/office/powerpoint/2010/main" val="14465213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74638"/>
            <a:ext cx="7943850" cy="1143000"/>
          </a:xfrm>
        </p:spPr>
        <p:txBody>
          <a:bodyPr>
            <a:normAutofit fontScale="90000"/>
          </a:bodyPr>
          <a:lstStyle/>
          <a:p>
            <a:r>
              <a:rPr lang="en-US" dirty="0" smtClean="0"/>
              <a:t>How This Works – New Registration</a:t>
            </a:r>
            <a:endParaRPr lang="en-US" dirty="0"/>
          </a:p>
        </p:txBody>
      </p:sp>
      <p:sp>
        <p:nvSpPr>
          <p:cNvPr id="7" name="Content Placeholder 6"/>
          <p:cNvSpPr>
            <a:spLocks noGrp="1"/>
          </p:cNvSpPr>
          <p:nvPr>
            <p:ph idx="1"/>
          </p:nvPr>
        </p:nvSpPr>
        <p:spPr/>
        <p:txBody>
          <a:bodyPr/>
          <a:lstStyle/>
          <a:p>
            <a:r>
              <a:rPr lang="en-US" dirty="0" smtClean="0"/>
              <a:t>Online: Register for each Product</a:t>
            </a:r>
          </a:p>
          <a:p>
            <a:pPr marL="917575" lvl="1" indent="-514350">
              <a:buFont typeface="+mj-lt"/>
              <a:buAutoNum type="arabicPeriod"/>
            </a:pPr>
            <a:r>
              <a:rPr lang="en-US" dirty="0" smtClean="0"/>
              <a:t>Create account</a:t>
            </a:r>
          </a:p>
          <a:p>
            <a:pPr marL="917575" lvl="1" indent="-514350">
              <a:buFont typeface="+mj-lt"/>
              <a:buAutoNum type="arabicPeriod"/>
            </a:pPr>
            <a:r>
              <a:rPr lang="en-US" dirty="0" smtClean="0"/>
              <a:t>Get username and password</a:t>
            </a:r>
          </a:p>
          <a:p>
            <a:pPr marL="917575" lvl="1" indent="-514350">
              <a:buFont typeface="+mj-lt"/>
              <a:buAutoNum type="arabicPeriod"/>
            </a:pPr>
            <a:r>
              <a:rPr lang="en-US" dirty="0" smtClean="0"/>
              <a:t>“Purchase” product for $0</a:t>
            </a:r>
          </a:p>
          <a:p>
            <a:r>
              <a:rPr lang="en-US" dirty="0" smtClean="0"/>
              <a:t>On the device:  </a:t>
            </a:r>
          </a:p>
          <a:p>
            <a:pPr marL="917575" lvl="1" indent="-514350">
              <a:buFont typeface="+mj-lt"/>
              <a:buAutoNum type="arabicPeriod"/>
            </a:pPr>
            <a:r>
              <a:rPr lang="en-US" dirty="0" smtClean="0"/>
              <a:t>Find product in App Store/</a:t>
            </a:r>
            <a:r>
              <a:rPr lang="en-US" dirty="0" err="1" smtClean="0"/>
              <a:t>GooglePlay</a:t>
            </a:r>
            <a:endParaRPr lang="en-US" dirty="0" smtClean="0"/>
          </a:p>
          <a:p>
            <a:pPr marL="917575" lvl="1" indent="-514350">
              <a:buFont typeface="+mj-lt"/>
              <a:buAutoNum type="arabicPeriod"/>
            </a:pPr>
            <a:r>
              <a:rPr lang="en-US" dirty="0" smtClean="0"/>
              <a:t>Install</a:t>
            </a:r>
          </a:p>
          <a:p>
            <a:pPr marL="917575" lvl="1" indent="-514350">
              <a:buFont typeface="+mj-lt"/>
              <a:buAutoNum type="arabicPeriod"/>
            </a:pPr>
            <a:r>
              <a:rPr lang="en-US" dirty="0" smtClean="0"/>
              <a:t>Sign in and download content over wireless</a:t>
            </a:r>
          </a:p>
          <a:p>
            <a:r>
              <a:rPr lang="en-US" u="sng" dirty="0" smtClean="0"/>
              <a:t>In 6-12 months: renew subscription online</a:t>
            </a:r>
            <a:endParaRPr lang="en-US" u="sng"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32</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973483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130000"/>
                  </a:schemeClr>
                </a:solidFill>
              </a:rPr>
              <a:t>Full Installation Instructions</a:t>
            </a:r>
          </a:p>
        </p:txBody>
      </p:sp>
      <p:sp>
        <p:nvSpPr>
          <p:cNvPr id="28675" name="Rectangle 3"/>
          <p:cNvSpPr>
            <a:spLocks noGrp="1" noChangeArrowheads="1"/>
          </p:cNvSpPr>
          <p:nvPr>
            <p:ph idx="1"/>
          </p:nvPr>
        </p:nvSpPr>
        <p:spPr/>
        <p:txBody>
          <a:bodyPr/>
          <a:lstStyle/>
          <a:p>
            <a:pPr eaLnBrk="1" hangingPunct="1"/>
            <a:r>
              <a:rPr lang="en-US" dirty="0">
                <a:hlinkClick r:id="rId3"/>
              </a:rPr>
              <a:t>http://</a:t>
            </a:r>
            <a:r>
              <a:rPr lang="en-US" dirty="0" smtClean="0">
                <a:hlinkClick r:id="rId3"/>
              </a:rPr>
              <a:t>med-fsu.libguides.com/mobile</a:t>
            </a:r>
            <a:r>
              <a:rPr lang="en-US" dirty="0" smtClean="0"/>
              <a:t> </a:t>
            </a:r>
            <a:endParaRPr lang="en-US" dirty="0"/>
          </a:p>
          <a:p>
            <a:pPr eaLnBrk="1" hangingPunct="1"/>
            <a:r>
              <a:rPr lang="en-US" b="1" dirty="0" smtClean="0"/>
              <a:t>READ and follow these step by step instructions</a:t>
            </a:r>
          </a:p>
          <a:p>
            <a:pPr eaLnBrk="1" hangingPunct="1"/>
            <a:r>
              <a:rPr lang="en-US" u="sng" dirty="0" smtClean="0"/>
              <a:t>Every registration process is different </a:t>
            </a:r>
            <a:r>
              <a:rPr lang="en-US" dirty="0" smtClean="0"/>
              <a:t>at each product site</a:t>
            </a:r>
          </a:p>
        </p:txBody>
      </p:sp>
      <p:sp>
        <p:nvSpPr>
          <p:cNvPr id="27650" name="Slide Number Placeholder 5"/>
          <p:cNvSpPr>
            <a:spLocks noGrp="1"/>
          </p:cNvSpPr>
          <p:nvPr>
            <p:ph type="sldNum" sz="quarter" idx="12"/>
          </p:nvPr>
        </p:nvSpPr>
        <p:spPr/>
        <p:txBody>
          <a:bodyPr/>
          <a:lstStyle/>
          <a:p>
            <a:pPr>
              <a:defRPr/>
            </a:pPr>
            <a:fld id="{3227882C-A074-46E8-8235-5C88D82FD3D7}" type="slidenum">
              <a:rPr lang="en-US"/>
              <a:pPr>
                <a:defRPr/>
              </a:pPr>
              <a:t>33</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10594235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solidFill>
            <a:schemeClr val="bg1">
              <a:alpha val="70195"/>
            </a:schemeClr>
          </a:solidFill>
        </p:spPr>
        <p:txBody>
          <a:bodyPr/>
          <a:lstStyle/>
          <a:p>
            <a:pPr eaLnBrk="1" fontAlgn="auto" hangingPunct="1">
              <a:spcAft>
                <a:spcPts val="0"/>
              </a:spcAft>
              <a:defRPr/>
            </a:pPr>
            <a:r>
              <a:rPr lang="en-US" dirty="0" smtClean="0">
                <a:solidFill>
                  <a:schemeClr val="tx2">
                    <a:satMod val="130000"/>
                  </a:schemeClr>
                </a:solidFill>
              </a:rPr>
              <a:t>Links to Registration Sites</a:t>
            </a:r>
          </a:p>
        </p:txBody>
      </p:sp>
      <p:sp>
        <p:nvSpPr>
          <p:cNvPr id="25603" name="Slide Number Placeholder 5"/>
          <p:cNvSpPr>
            <a:spLocks noGrp="1"/>
          </p:cNvSpPr>
          <p:nvPr>
            <p:ph type="sldNum" sz="quarter" idx="12"/>
          </p:nvPr>
        </p:nvSpPr>
        <p:spPr/>
        <p:txBody>
          <a:bodyPr/>
          <a:lstStyle/>
          <a:p>
            <a:pPr>
              <a:defRPr/>
            </a:pPr>
            <a:fld id="{3FCB518F-C27D-4D59-9E88-FA3F1AF30B93}" type="slidenum">
              <a:rPr lang="en-US"/>
              <a:pPr>
                <a:defRPr/>
              </a:pPr>
              <a:t>34</a:t>
            </a:fld>
            <a:endParaRPr lang="en-US"/>
          </a:p>
        </p:txBody>
      </p:sp>
      <p:pic>
        <p:nvPicPr>
          <p:cNvPr id="2" name="Picture 1"/>
          <p:cNvPicPr>
            <a:picLocks noChangeAspect="1"/>
          </p:cNvPicPr>
          <p:nvPr/>
        </p:nvPicPr>
        <p:blipFill>
          <a:blip r:embed="rId3"/>
          <a:stretch>
            <a:fillRect/>
          </a:stretch>
        </p:blipFill>
        <p:spPr>
          <a:xfrm>
            <a:off x="3332729" y="1600200"/>
            <a:ext cx="2935741" cy="4110038"/>
          </a:xfrm>
          <a:prstGeom prst="rect">
            <a:avLst/>
          </a:prstGeom>
          <a:ln>
            <a:noFill/>
          </a:ln>
          <a:effectLst>
            <a:outerShdw blurRad="292100" dist="139700" dir="2700000" algn="tl" rotWithShape="0">
              <a:srgbClr val="333333">
                <a:alpha val="65000"/>
              </a:srgbClr>
            </a:outerShdw>
          </a:effectLst>
        </p:spPr>
      </p:pic>
      <p:sp>
        <p:nvSpPr>
          <p:cNvPr id="25605" name="Oval 6"/>
          <p:cNvSpPr>
            <a:spLocks noChangeArrowheads="1"/>
          </p:cNvSpPr>
          <p:nvPr/>
        </p:nvSpPr>
        <p:spPr bwMode="auto">
          <a:xfrm>
            <a:off x="3493135" y="3685699"/>
            <a:ext cx="2286000" cy="45720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Date Placeholder 2"/>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278435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499350" cy="685800"/>
          </a:xfrm>
        </p:spPr>
        <p:txBody>
          <a:bodyPr>
            <a:normAutofit fontScale="90000"/>
          </a:bodyPr>
          <a:lstStyle/>
          <a:p>
            <a:pPr>
              <a:defRPr/>
            </a:pPr>
            <a:r>
              <a:rPr lang="en-US" dirty="0" smtClean="0"/>
              <a:t>Mobile Resources Page</a:t>
            </a:r>
            <a:endParaRPr lang="en-US" dirty="0"/>
          </a:p>
        </p:txBody>
      </p:sp>
      <p:sp>
        <p:nvSpPr>
          <p:cNvPr id="4" name="Slide Number Placeholder 3"/>
          <p:cNvSpPr>
            <a:spLocks noGrp="1"/>
          </p:cNvSpPr>
          <p:nvPr>
            <p:ph type="sldNum" sz="quarter" idx="12"/>
          </p:nvPr>
        </p:nvSpPr>
        <p:spPr/>
        <p:txBody>
          <a:bodyPr/>
          <a:lstStyle/>
          <a:p>
            <a:pPr>
              <a:defRPr/>
            </a:pPr>
            <a:fld id="{946CC7DB-2EDB-4FA1-AE72-187C0255417B}" type="slidenum">
              <a:rPr lang="en-US" smtClean="0"/>
              <a:pPr>
                <a:defRPr/>
              </a:pPr>
              <a:t>35</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a:p>
        </p:txBody>
      </p:sp>
      <p:pic>
        <p:nvPicPr>
          <p:cNvPr id="6" name="Picture 5"/>
          <p:cNvPicPr>
            <a:picLocks noChangeAspect="1"/>
          </p:cNvPicPr>
          <p:nvPr/>
        </p:nvPicPr>
        <p:blipFill>
          <a:blip r:embed="rId3"/>
          <a:stretch>
            <a:fillRect/>
          </a:stretch>
        </p:blipFill>
        <p:spPr>
          <a:xfrm>
            <a:off x="1371600" y="1441837"/>
            <a:ext cx="6896100" cy="4863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2286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Password Management</a:t>
            </a:r>
            <a:endParaRPr lang="en-US" dirty="0"/>
          </a:p>
        </p:txBody>
      </p:sp>
      <p:sp>
        <p:nvSpPr>
          <p:cNvPr id="33795" name="Content Placeholder 2"/>
          <p:cNvSpPr>
            <a:spLocks noGrp="1"/>
          </p:cNvSpPr>
          <p:nvPr>
            <p:ph idx="1"/>
          </p:nvPr>
        </p:nvSpPr>
        <p:spPr/>
        <p:txBody>
          <a:bodyPr/>
          <a:lstStyle/>
          <a:p>
            <a:r>
              <a:rPr lang="en-US" dirty="0"/>
              <a:t>Write down all numbers, </a:t>
            </a:r>
            <a:r>
              <a:rPr lang="en-US" dirty="0" err="1"/>
              <a:t>userIDs</a:t>
            </a:r>
            <a:r>
              <a:rPr lang="en-US" dirty="0"/>
              <a:t> and passwords you create on sheet </a:t>
            </a:r>
            <a:r>
              <a:rPr lang="en-US" dirty="0" smtClean="0"/>
              <a:t>provided…or</a:t>
            </a:r>
            <a:endParaRPr lang="en-US" dirty="0"/>
          </a:p>
          <a:p>
            <a:r>
              <a:rPr lang="en-US" dirty="0"/>
              <a:t>Save passwords </a:t>
            </a:r>
            <a:r>
              <a:rPr lang="en-US" dirty="0" smtClean="0"/>
              <a:t>electronically: </a:t>
            </a:r>
          </a:p>
          <a:p>
            <a:pPr lvl="1"/>
            <a:r>
              <a:rPr lang="en-US" dirty="0" smtClean="0"/>
              <a:t>Password Management app now available from FSU COM – </a:t>
            </a:r>
            <a:r>
              <a:rPr lang="en-US" b="1" dirty="0" err="1" smtClean="0"/>
              <a:t>LastPass</a:t>
            </a:r>
            <a:r>
              <a:rPr lang="en-US" dirty="0"/>
              <a:t> </a:t>
            </a:r>
            <a:r>
              <a:rPr lang="en-US" dirty="0">
                <a:hlinkClick r:id="rId3"/>
              </a:rPr>
              <a:t>http://med.fsu.edu/?</a:t>
            </a:r>
            <a:r>
              <a:rPr lang="en-US" dirty="0" smtClean="0">
                <a:hlinkClick r:id="rId3"/>
              </a:rPr>
              <a:t>page=oit.lastPass</a:t>
            </a:r>
            <a:r>
              <a:rPr lang="en-US" dirty="0" smtClean="0"/>
              <a:t> </a:t>
            </a:r>
          </a:p>
          <a:p>
            <a:pPr lvl="1"/>
            <a:r>
              <a:rPr lang="en-US" dirty="0" smtClean="0"/>
              <a:t>Notes in Outlook/phone</a:t>
            </a:r>
          </a:p>
          <a:p>
            <a:pPr lvl="1"/>
            <a:r>
              <a:rPr lang="en-US" dirty="0" smtClean="0"/>
              <a:t>Take picture of Green Sheet</a:t>
            </a:r>
            <a:endParaRPr lang="en-US" dirty="0"/>
          </a:p>
        </p:txBody>
      </p:sp>
      <p:sp>
        <p:nvSpPr>
          <p:cNvPr id="4" name="Slide Number Placeholder 3"/>
          <p:cNvSpPr>
            <a:spLocks noGrp="1"/>
          </p:cNvSpPr>
          <p:nvPr>
            <p:ph type="sldNum" sz="quarter" idx="12"/>
          </p:nvPr>
        </p:nvSpPr>
        <p:spPr/>
        <p:txBody>
          <a:bodyPr/>
          <a:lstStyle/>
          <a:p>
            <a:pPr>
              <a:defRPr/>
            </a:pPr>
            <a:fld id="{559E4EC1-9222-4506-9B34-52B4BD0EFCE3}" type="slidenum">
              <a:rPr lang="en-US" smtClean="0"/>
              <a:pPr>
                <a:defRPr/>
              </a:pPr>
              <a:t>36</a:t>
            </a:fld>
            <a:endParaRPr lang="en-US"/>
          </a:p>
        </p:txBody>
      </p:sp>
      <p:sp>
        <p:nvSpPr>
          <p:cNvPr id="3" name="Date Placeholder 2"/>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2551375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ctrTitle"/>
          </p:nvPr>
        </p:nvSpPr>
        <p:spPr>
          <a:xfrm>
            <a:off x="1431925" y="360363"/>
            <a:ext cx="7407275" cy="1471612"/>
          </a:xfrm>
        </p:spPr>
        <p:txBody>
          <a:bodyPr/>
          <a:lstStyle/>
          <a:p>
            <a:pPr eaLnBrk="1" fontAlgn="auto" hangingPunct="1">
              <a:spcAft>
                <a:spcPts val="0"/>
              </a:spcAft>
              <a:defRPr/>
            </a:pPr>
            <a:r>
              <a:rPr lang="en-US" dirty="0" smtClean="0">
                <a:solidFill>
                  <a:schemeClr val="tx2">
                    <a:satMod val="130000"/>
                  </a:schemeClr>
                </a:solidFill>
              </a:rPr>
              <a:t>Install Software</a:t>
            </a:r>
          </a:p>
        </p:txBody>
      </p:sp>
      <p:sp>
        <p:nvSpPr>
          <p:cNvPr id="24580" name="Rectangle 5"/>
          <p:cNvSpPr>
            <a:spLocks noGrp="1" noChangeArrowheads="1"/>
          </p:cNvSpPr>
          <p:nvPr>
            <p:ph type="subTitle" idx="1"/>
          </p:nvPr>
        </p:nvSpPr>
        <p:spPr>
          <a:xfrm>
            <a:off x="1371600" y="2438400"/>
            <a:ext cx="7407275" cy="3505200"/>
          </a:xfrm>
        </p:spPr>
        <p:txBody>
          <a:bodyPr>
            <a:normAutofit fontScale="92500" lnSpcReduction="10000"/>
          </a:bodyPr>
          <a:lstStyle/>
          <a:p>
            <a:pPr eaLnBrk="1" fontAlgn="auto" hangingPunct="1">
              <a:spcAft>
                <a:spcPts val="0"/>
              </a:spcAft>
              <a:defRPr/>
            </a:pPr>
            <a:r>
              <a:rPr lang="en-US" sz="4400" b="1" dirty="0" smtClean="0">
                <a:solidFill>
                  <a:srgbClr val="FF0000"/>
                </a:solidFill>
              </a:rPr>
              <a:t>Read </a:t>
            </a:r>
            <a:r>
              <a:rPr lang="en-US" sz="4400" b="1" dirty="0">
                <a:solidFill>
                  <a:srgbClr val="FF0000"/>
                </a:solidFill>
              </a:rPr>
              <a:t>the </a:t>
            </a:r>
            <a:r>
              <a:rPr lang="en-US" sz="4400" b="1" dirty="0" smtClean="0">
                <a:solidFill>
                  <a:srgbClr val="FF0000"/>
                </a:solidFill>
              </a:rPr>
              <a:t>Instructions</a:t>
            </a:r>
          </a:p>
          <a:p>
            <a:pPr eaLnBrk="1" fontAlgn="auto" hangingPunct="1">
              <a:spcAft>
                <a:spcPts val="0"/>
              </a:spcAft>
              <a:defRPr/>
            </a:pPr>
            <a:r>
              <a:rPr lang="en-US" dirty="0" smtClean="0"/>
              <a:t>Raise Hand for help</a:t>
            </a:r>
          </a:p>
          <a:p>
            <a:pPr eaLnBrk="1" fontAlgn="auto" hangingPunct="1">
              <a:spcAft>
                <a:spcPts val="0"/>
              </a:spcAft>
              <a:defRPr/>
            </a:pPr>
            <a:r>
              <a:rPr lang="en-US" dirty="0" smtClean="0"/>
              <a:t>We will circulate</a:t>
            </a:r>
          </a:p>
          <a:p>
            <a:pPr eaLnBrk="1" fontAlgn="auto" hangingPunct="1">
              <a:spcAft>
                <a:spcPts val="0"/>
              </a:spcAft>
              <a:defRPr/>
            </a:pPr>
            <a:endParaRPr lang="en-US" dirty="0" smtClean="0"/>
          </a:p>
          <a:p>
            <a:pPr eaLnBrk="1" fontAlgn="auto" hangingPunct="1">
              <a:spcAft>
                <a:spcPts val="0"/>
              </a:spcAft>
              <a:defRPr/>
            </a:pPr>
            <a:r>
              <a:rPr lang="en-US" sz="2800" b="1" dirty="0">
                <a:solidFill>
                  <a:srgbClr val="C00000"/>
                </a:solidFill>
                <a:effectLst>
                  <a:outerShdw blurRad="38100" dist="38100" dir="2700000" algn="tl">
                    <a:srgbClr val="000000">
                      <a:alpha val="43137"/>
                    </a:srgbClr>
                  </a:outerShdw>
                </a:effectLst>
              </a:rPr>
              <a:t>Now the fun begins…</a:t>
            </a:r>
          </a:p>
          <a:p>
            <a:pPr eaLnBrk="1" fontAlgn="auto" hangingPunct="1">
              <a:spcAft>
                <a:spcPts val="0"/>
              </a:spcAft>
              <a:defRPr/>
            </a:pPr>
            <a:endParaRPr lang="en-US" dirty="0" smtClean="0"/>
          </a:p>
          <a:p>
            <a:pPr eaLnBrk="1" fontAlgn="auto" hangingPunct="1">
              <a:spcAft>
                <a:spcPts val="0"/>
              </a:spcAft>
              <a:defRPr/>
            </a:pPr>
            <a:r>
              <a:rPr lang="en-US" dirty="0" smtClean="0">
                <a:solidFill>
                  <a:schemeClr val="accent1"/>
                </a:solidFill>
              </a:rPr>
              <a:t>Follow us on Twitter for the latest updates @</a:t>
            </a:r>
            <a:r>
              <a:rPr lang="en-US" dirty="0" err="1" smtClean="0">
                <a:solidFill>
                  <a:schemeClr val="accent1"/>
                </a:solidFill>
              </a:rPr>
              <a:t>FSUmedlibrary</a:t>
            </a:r>
            <a:r>
              <a:rPr lang="en-US" dirty="0" smtClean="0">
                <a:solidFill>
                  <a:schemeClr val="accent1"/>
                </a:solidFill>
              </a:rPr>
              <a:t> </a:t>
            </a:r>
          </a:p>
        </p:txBody>
      </p:sp>
      <p:sp>
        <p:nvSpPr>
          <p:cNvPr id="24578" name="Rectangle 15"/>
          <p:cNvSpPr>
            <a:spLocks noGrp="1" noChangeArrowheads="1"/>
          </p:cNvSpPr>
          <p:nvPr>
            <p:ph type="sldNum" sz="quarter" idx="12"/>
          </p:nvPr>
        </p:nvSpPr>
        <p:spPr/>
        <p:txBody>
          <a:bodyPr/>
          <a:lstStyle/>
          <a:p>
            <a:pPr>
              <a:defRPr/>
            </a:pPr>
            <a:fld id="{4C0590D4-1EB8-410A-BA36-7E8C7E30A40F}" type="slidenum">
              <a:rPr lang="en-US"/>
              <a:pPr>
                <a:defRPr/>
              </a:pPr>
              <a:t>37</a:t>
            </a:fld>
            <a:endParaRPr lang="en-US"/>
          </a:p>
        </p:txBody>
      </p:sp>
      <p:sp>
        <p:nvSpPr>
          <p:cNvPr id="2" name="Date Placeholder 1"/>
          <p:cNvSpPr>
            <a:spLocks noGrp="1"/>
          </p:cNvSpPr>
          <p:nvPr>
            <p:ph type="dt" sz="half" idx="10"/>
          </p:nvPr>
        </p:nvSpPr>
        <p:spPr/>
        <p:txBody>
          <a:bodyPr/>
          <a:lstStyle/>
          <a:p>
            <a:pPr>
              <a:defRPr/>
            </a:pPr>
            <a:r>
              <a:rPr lang="en-US" smtClean="0"/>
              <a:t>Fall 2016</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5"/>
            <a:ext cx="7791450" cy="1143000"/>
          </a:xfrm>
        </p:spPr>
        <p:txBody>
          <a:bodyPr/>
          <a:lstStyle/>
          <a:p>
            <a:r>
              <a:rPr lang="en-US" dirty="0" smtClean="0"/>
              <a:t>What do you want to do?</a:t>
            </a:r>
            <a:endParaRPr lang="en-US" dirty="0"/>
          </a:p>
        </p:txBody>
      </p:sp>
      <p:sp>
        <p:nvSpPr>
          <p:cNvPr id="3" name="Content Placeholder 2"/>
          <p:cNvSpPr>
            <a:spLocks noGrp="1"/>
          </p:cNvSpPr>
          <p:nvPr>
            <p:ph idx="1"/>
          </p:nvPr>
        </p:nvSpPr>
        <p:spPr>
          <a:xfrm>
            <a:off x="1143000" y="1447800"/>
            <a:ext cx="8001000" cy="4800600"/>
          </a:xfrm>
        </p:spPr>
        <p:txBody>
          <a:bodyPr/>
          <a:lstStyle/>
          <a:p>
            <a:pPr marL="596900" indent="-514350">
              <a:buFont typeface="+mj-lt"/>
              <a:buAutoNum type="arabicPeriod"/>
            </a:pPr>
            <a:r>
              <a:rPr lang="en-US" dirty="0" smtClean="0"/>
              <a:t>Loading apps on your device for the first time? </a:t>
            </a:r>
          </a:p>
          <a:p>
            <a:pPr marL="596900" indent="-514350">
              <a:buFont typeface="+mj-lt"/>
              <a:buAutoNum type="arabicPeriod"/>
            </a:pPr>
            <a:r>
              <a:rPr lang="en-US" dirty="0" smtClean="0"/>
              <a:t>Renew your apps?</a:t>
            </a:r>
          </a:p>
          <a:p>
            <a:pPr marL="596900" indent="-514350">
              <a:buFont typeface="+mj-lt"/>
              <a:buAutoNum type="arabicPeriod"/>
            </a:pPr>
            <a:r>
              <a:rPr lang="en-US" dirty="0" smtClean="0"/>
              <a:t>Switch apps to a new device?</a:t>
            </a:r>
          </a:p>
          <a:p>
            <a:pPr marL="596900" indent="-514350">
              <a:buFont typeface="+mj-lt"/>
              <a:buAutoNum type="arabicPeriod"/>
            </a:pPr>
            <a:r>
              <a:rPr lang="en-US" dirty="0" smtClean="0"/>
              <a:t>Load an additional device with your apps?</a:t>
            </a:r>
          </a:p>
          <a:p>
            <a:pPr marL="596900" indent="-514350">
              <a:buFont typeface="+mj-lt"/>
              <a:buAutoNum type="arabicPeriod"/>
            </a:pPr>
            <a:r>
              <a:rPr lang="en-US" dirty="0" smtClean="0"/>
              <a:t>Update your current apps?</a:t>
            </a:r>
          </a:p>
          <a:p>
            <a:pPr marL="596900" indent="-514350">
              <a:buFont typeface="+mj-lt"/>
              <a:buAutoNum type="arabicPeriod"/>
            </a:pPr>
            <a:r>
              <a:rPr lang="en-US" dirty="0"/>
              <a:t>Set up icon for mobile library site?</a:t>
            </a:r>
          </a:p>
          <a:p>
            <a:endParaRPr lang="en-US" dirty="0"/>
          </a:p>
        </p:txBody>
      </p:sp>
      <p:sp>
        <p:nvSpPr>
          <p:cNvPr id="4" name="Slide Number Placeholder 3"/>
          <p:cNvSpPr>
            <a:spLocks noGrp="1"/>
          </p:cNvSpPr>
          <p:nvPr>
            <p:ph type="sldNum" sz="quarter" idx="12"/>
          </p:nvPr>
        </p:nvSpPr>
        <p:spPr/>
        <p:txBody>
          <a:bodyPr/>
          <a:lstStyle/>
          <a:p>
            <a:pPr>
              <a:defRPr/>
            </a:pPr>
            <a:fld id="{740245CD-CB1F-4D74-A234-7313FBC3414C}"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231237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to Work…</a:t>
            </a:r>
            <a:endParaRPr lang="en-US" dirty="0"/>
          </a:p>
        </p:txBody>
      </p:sp>
      <p:sp>
        <p:nvSpPr>
          <p:cNvPr id="3" name="Content Placeholder 2"/>
          <p:cNvSpPr>
            <a:spLocks noGrp="1"/>
          </p:cNvSpPr>
          <p:nvPr>
            <p:ph idx="1"/>
          </p:nvPr>
        </p:nvSpPr>
        <p:spPr/>
        <p:txBody>
          <a:bodyPr/>
          <a:lstStyle/>
          <a:p>
            <a:r>
              <a:rPr lang="en-US" sz="2800" dirty="0"/>
              <a:t>Know your email address</a:t>
            </a:r>
          </a:p>
          <a:p>
            <a:r>
              <a:rPr lang="en-US" sz="2800" dirty="0" smtClean="0"/>
              <a:t>Know </a:t>
            </a:r>
            <a:r>
              <a:rPr lang="en-US" sz="2800" dirty="0"/>
              <a:t>any </a:t>
            </a:r>
            <a:r>
              <a:rPr lang="en-US" sz="2800" b="1" dirty="0"/>
              <a:t>usernames</a:t>
            </a:r>
            <a:r>
              <a:rPr lang="en-US" sz="2800" dirty="0"/>
              <a:t> and </a:t>
            </a:r>
            <a:r>
              <a:rPr lang="en-US" sz="2800" b="1" dirty="0"/>
              <a:t>passwords</a:t>
            </a:r>
            <a:r>
              <a:rPr lang="en-US" sz="2800" dirty="0"/>
              <a:t> you may have set up at Epocrates/others in the past</a:t>
            </a:r>
          </a:p>
          <a:p>
            <a:r>
              <a:rPr lang="en-US" sz="2800" dirty="0"/>
              <a:t>iPhone/</a:t>
            </a:r>
            <a:r>
              <a:rPr lang="en-US" sz="2800" dirty="0" err="1"/>
              <a:t>iPad</a:t>
            </a:r>
            <a:r>
              <a:rPr lang="en-US" sz="2800" dirty="0"/>
              <a:t> users:</a:t>
            </a:r>
          </a:p>
          <a:p>
            <a:pPr lvl="1"/>
            <a:r>
              <a:rPr lang="en-US" sz="2400" dirty="0"/>
              <a:t>Must have an Apple account</a:t>
            </a:r>
          </a:p>
          <a:p>
            <a:pPr lvl="1"/>
            <a:r>
              <a:rPr lang="en-US" sz="2400" dirty="0"/>
              <a:t>Know your Apple ID username and password</a:t>
            </a:r>
          </a:p>
          <a:p>
            <a:r>
              <a:rPr lang="en-US" sz="2800" dirty="0"/>
              <a:t>Android users:</a:t>
            </a:r>
          </a:p>
          <a:p>
            <a:pPr lvl="1"/>
            <a:r>
              <a:rPr lang="en-US" sz="2400" dirty="0"/>
              <a:t>Must have a Google account and know …</a:t>
            </a:r>
          </a:p>
        </p:txBody>
      </p:sp>
      <p:sp>
        <p:nvSpPr>
          <p:cNvPr id="4" name="Slide Number Placeholder 3"/>
          <p:cNvSpPr>
            <a:spLocks noGrp="1"/>
          </p:cNvSpPr>
          <p:nvPr>
            <p:ph type="sldNum" sz="quarter" idx="12"/>
          </p:nvPr>
        </p:nvSpPr>
        <p:spPr/>
        <p:txBody>
          <a:bodyPr/>
          <a:lstStyle/>
          <a:p>
            <a:pPr>
              <a:defRPr/>
            </a:pPr>
            <a:fld id="{740245CD-CB1F-4D74-A234-7313FBC3414C}" type="slidenum">
              <a:rPr lang="en-US" smtClean="0"/>
              <a:pPr>
                <a:defRPr/>
              </a:pPr>
              <a:t>5</a:t>
            </a:fld>
            <a:endParaRPr lang="en-US"/>
          </a:p>
        </p:txBody>
      </p:sp>
      <p:sp>
        <p:nvSpPr>
          <p:cNvPr id="5" name="Date Placeholder 4"/>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121125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vs. Mobile-Friendly Website</a:t>
            </a:r>
          </a:p>
        </p:txBody>
      </p:sp>
      <p:sp>
        <p:nvSpPr>
          <p:cNvPr id="6" name="Content Placeholder 5"/>
          <p:cNvSpPr>
            <a:spLocks noGrp="1"/>
          </p:cNvSpPr>
          <p:nvPr>
            <p:ph sz="half" idx="1"/>
          </p:nvPr>
        </p:nvSpPr>
        <p:spPr>
          <a:xfrm>
            <a:off x="1219200" y="1524000"/>
            <a:ext cx="3657600" cy="4663440"/>
          </a:xfrm>
        </p:spPr>
        <p:txBody>
          <a:bodyPr/>
          <a:lstStyle/>
          <a:p>
            <a:pPr marL="82550" indent="0" algn="ctr">
              <a:buNone/>
            </a:pPr>
            <a:r>
              <a:rPr lang="en-US" b="1" dirty="0" smtClean="0"/>
              <a:t>Apps</a:t>
            </a:r>
          </a:p>
          <a:p>
            <a:r>
              <a:rPr lang="en-US" dirty="0" smtClean="0"/>
              <a:t>Run in airplane mode</a:t>
            </a:r>
          </a:p>
          <a:p>
            <a:r>
              <a:rPr lang="en-US" dirty="0" smtClean="0"/>
              <a:t>Download from App Store</a:t>
            </a:r>
          </a:p>
          <a:p>
            <a:r>
              <a:rPr lang="en-US" dirty="0" smtClean="0"/>
              <a:t>Use anywhere</a:t>
            </a:r>
          </a:p>
          <a:p>
            <a:r>
              <a:rPr lang="en-US" dirty="0" smtClean="0"/>
              <a:t>Fast</a:t>
            </a:r>
          </a:p>
          <a:p>
            <a:r>
              <a:rPr lang="en-US" dirty="0" smtClean="0"/>
              <a:t>Some require registration, annual renewal, updating </a:t>
            </a:r>
          </a:p>
          <a:p>
            <a:endParaRPr lang="en-US" dirty="0"/>
          </a:p>
        </p:txBody>
      </p:sp>
      <p:sp>
        <p:nvSpPr>
          <p:cNvPr id="7" name="Content Placeholder 6"/>
          <p:cNvSpPr>
            <a:spLocks noGrp="1"/>
          </p:cNvSpPr>
          <p:nvPr>
            <p:ph sz="half" idx="2"/>
          </p:nvPr>
        </p:nvSpPr>
        <p:spPr>
          <a:xfrm>
            <a:off x="5059680" y="1524000"/>
            <a:ext cx="3657600" cy="4663440"/>
          </a:xfrm>
        </p:spPr>
        <p:txBody>
          <a:bodyPr/>
          <a:lstStyle/>
          <a:p>
            <a:pPr marL="82550" indent="0" algn="ctr">
              <a:buNone/>
            </a:pPr>
            <a:r>
              <a:rPr lang="en-US" b="1" dirty="0" smtClean="0"/>
              <a:t>Mobile-Friendly Website</a:t>
            </a:r>
          </a:p>
          <a:p>
            <a:r>
              <a:rPr lang="en-US" dirty="0" smtClean="0"/>
              <a:t>Responsive to small smartphone screen</a:t>
            </a:r>
          </a:p>
          <a:p>
            <a:r>
              <a:rPr lang="en-US" dirty="0" smtClean="0"/>
              <a:t>Require cellular data or </a:t>
            </a:r>
            <a:r>
              <a:rPr lang="en-US" dirty="0" err="1" smtClean="0"/>
              <a:t>wifi</a:t>
            </a:r>
            <a:r>
              <a:rPr lang="en-US" dirty="0" smtClean="0"/>
              <a:t> connection</a:t>
            </a:r>
          </a:p>
          <a:p>
            <a:r>
              <a:rPr lang="en-US" dirty="0" smtClean="0"/>
              <a:t>Can be slow</a:t>
            </a:r>
          </a:p>
          <a:p>
            <a:r>
              <a:rPr lang="en-US" dirty="0" smtClean="0"/>
              <a:t>If off campus, must log in to library to use</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25FB8517-8084-49B7-8466-6E2C681D41AF}" type="slidenum">
              <a:rPr lang="en-US" smtClean="0"/>
              <a:pPr>
                <a:defRPr/>
              </a:pPr>
              <a:t>6</a:t>
            </a:fld>
            <a:endParaRPr lang="en-US"/>
          </a:p>
        </p:txBody>
      </p:sp>
      <p:sp>
        <p:nvSpPr>
          <p:cNvPr id="8" name="Date Placeholder 7"/>
          <p:cNvSpPr>
            <a:spLocks noGrp="1"/>
          </p:cNvSpPr>
          <p:nvPr>
            <p:ph type="dt" sz="half" idx="10"/>
          </p:nvPr>
        </p:nvSpPr>
        <p:spPr/>
        <p:txBody>
          <a:bodyPr/>
          <a:lstStyle/>
          <a:p>
            <a:pPr>
              <a:defRPr/>
            </a:pPr>
            <a:r>
              <a:rPr lang="en-US" smtClean="0"/>
              <a:t>Fall 2016</a:t>
            </a:r>
            <a:endParaRPr lang="en-US"/>
          </a:p>
        </p:txBody>
      </p:sp>
    </p:spTree>
    <p:extLst>
      <p:ext uri="{BB962C8B-B14F-4D97-AF65-F5344CB8AC3E}">
        <p14:creationId xmlns:p14="http://schemas.microsoft.com/office/powerpoint/2010/main" val="26345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82550" indent="0">
              <a:buNone/>
            </a:pPr>
            <a:r>
              <a:rPr lang="en-US" sz="4000" b="1" dirty="0">
                <a:solidFill>
                  <a:schemeClr val="accent3">
                    <a:lumMod val="50000"/>
                  </a:schemeClr>
                </a:solidFill>
                <a:effectLst>
                  <a:outerShdw blurRad="38100" dist="38100" dir="2700000" algn="tl">
                    <a:srgbClr val="000000">
                      <a:alpha val="43137"/>
                    </a:srgbClr>
                  </a:outerShdw>
                </a:effectLst>
              </a:rPr>
              <a:t>Mobile Apps</a:t>
            </a:r>
          </a:p>
        </p:txBody>
      </p:sp>
      <p:sp>
        <p:nvSpPr>
          <p:cNvPr id="4" name="Date Placeholder 3"/>
          <p:cNvSpPr>
            <a:spLocks noGrp="1"/>
          </p:cNvSpPr>
          <p:nvPr>
            <p:ph type="dt" sz="half" idx="10"/>
          </p:nvPr>
        </p:nvSpPr>
        <p:spPr/>
        <p:txBody>
          <a:bodyPr/>
          <a:lstStyle/>
          <a:p>
            <a:pPr>
              <a:defRPr/>
            </a:pPr>
            <a:r>
              <a:rPr lang="en-US" smtClean="0"/>
              <a:t>Fall 2016</a:t>
            </a:r>
            <a:endParaRPr lang="en-US"/>
          </a:p>
        </p:txBody>
      </p:sp>
      <p:sp>
        <p:nvSpPr>
          <p:cNvPr id="5" name="Slide Number Placeholder 4"/>
          <p:cNvSpPr>
            <a:spLocks noGrp="1"/>
          </p:cNvSpPr>
          <p:nvPr>
            <p:ph type="sldNum" sz="quarter" idx="12"/>
          </p:nvPr>
        </p:nvSpPr>
        <p:spPr/>
        <p:txBody>
          <a:bodyPr/>
          <a:lstStyle/>
          <a:p>
            <a:pPr>
              <a:defRPr/>
            </a:pPr>
            <a:fld id="{740245CD-CB1F-4D74-A234-7313FBC3414C}" type="slidenum">
              <a:rPr lang="en-US" smtClean="0"/>
              <a:pPr>
                <a:defRPr/>
              </a:pPr>
              <a:t>7</a:t>
            </a:fld>
            <a:endParaRPr lang="en-US"/>
          </a:p>
        </p:txBody>
      </p:sp>
    </p:spTree>
    <p:extLst>
      <p:ext uri="{BB962C8B-B14F-4D97-AF65-F5344CB8AC3E}">
        <p14:creationId xmlns:p14="http://schemas.microsoft.com/office/powerpoint/2010/main" val="273256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t>
            </a:r>
            <a:r>
              <a:rPr lang="en-US" b="1" dirty="0" smtClean="0"/>
              <a:t>Apps</a:t>
            </a:r>
            <a:r>
              <a:rPr lang="en-US" dirty="0" smtClean="0"/>
              <a:t> Currently Available</a:t>
            </a:r>
            <a:endParaRPr lang="en-US" dirty="0"/>
          </a:p>
        </p:txBody>
      </p:sp>
      <p:sp>
        <p:nvSpPr>
          <p:cNvPr id="7" name="Content Placeholder 6"/>
          <p:cNvSpPr>
            <a:spLocks noGrp="1"/>
          </p:cNvSpPr>
          <p:nvPr>
            <p:ph sz="half" idx="1"/>
          </p:nvPr>
        </p:nvSpPr>
        <p:spPr>
          <a:xfrm>
            <a:off x="1151596" y="1219200"/>
            <a:ext cx="7462181" cy="4663440"/>
          </a:xfrm>
        </p:spPr>
        <p:txBody>
          <a:bodyPr/>
          <a:lstStyle/>
          <a:p>
            <a:r>
              <a:rPr lang="en-US" dirty="0" err="1" smtClean="0"/>
              <a:t>AccessMedicine</a:t>
            </a:r>
            <a:endParaRPr lang="en-US" dirty="0" smtClean="0"/>
          </a:p>
          <a:p>
            <a:r>
              <a:rPr lang="en-US" dirty="0" err="1" smtClean="0"/>
              <a:t>BrowZine</a:t>
            </a:r>
            <a:endParaRPr lang="en-US" dirty="0" smtClean="0"/>
          </a:p>
          <a:p>
            <a:r>
              <a:rPr lang="en-US" dirty="0" smtClean="0"/>
              <a:t>DynaMed Plus</a:t>
            </a:r>
          </a:p>
          <a:p>
            <a:r>
              <a:rPr lang="en-US" dirty="0" smtClean="0"/>
              <a:t>Epocrates </a:t>
            </a:r>
          </a:p>
          <a:p>
            <a:r>
              <a:rPr lang="en-US" dirty="0" smtClean="0"/>
              <a:t>First Consult- (Apple only)</a:t>
            </a:r>
          </a:p>
          <a:p>
            <a:r>
              <a:rPr lang="en-US" dirty="0" smtClean="0"/>
              <a:t>Natural Medicines Database</a:t>
            </a:r>
          </a:p>
          <a:p>
            <a:r>
              <a:rPr lang="en-US" dirty="0" smtClean="0"/>
              <a:t>Pediatric Care Online/Redbook</a:t>
            </a:r>
          </a:p>
          <a:p>
            <a:r>
              <a:rPr lang="en-US" dirty="0" smtClean="0"/>
              <a:t>PEPID</a:t>
            </a:r>
          </a:p>
          <a:p>
            <a:r>
              <a:rPr lang="en-US" dirty="0" smtClean="0"/>
              <a:t>Prescriber’s Letter</a:t>
            </a:r>
          </a:p>
          <a:p>
            <a:r>
              <a:rPr lang="en-US" dirty="0" smtClean="0"/>
              <a:t>The Medical Letter</a:t>
            </a:r>
          </a:p>
          <a:p>
            <a:r>
              <a:rPr lang="en-US" dirty="0" err="1" smtClean="0"/>
              <a:t>uCentral</a:t>
            </a:r>
            <a:r>
              <a:rPr lang="en-US" dirty="0" smtClean="0"/>
              <a:t> </a:t>
            </a:r>
          </a:p>
          <a:p>
            <a:endParaRPr lang="en-US" dirty="0"/>
          </a:p>
        </p:txBody>
      </p:sp>
      <p:sp>
        <p:nvSpPr>
          <p:cNvPr id="14" name="Content Placeholder 13"/>
          <p:cNvSpPr>
            <a:spLocks noGrp="1"/>
          </p:cNvSpPr>
          <p:nvPr>
            <p:ph sz="half" idx="2"/>
          </p:nvPr>
        </p:nvSpPr>
        <p:spPr>
          <a:xfrm>
            <a:off x="5380896" y="1264889"/>
            <a:ext cx="3657600" cy="4663440"/>
          </a:xfrm>
        </p:spPr>
        <p:txBody>
          <a:bodyPr/>
          <a:lstStyle/>
          <a:p>
            <a:pPr marL="82550" indent="0">
              <a:buNone/>
            </a:pPr>
            <a:endParaRPr lang="en-US" dirty="0" smtClean="0"/>
          </a:p>
          <a:p>
            <a:pPr marL="82550" indent="0">
              <a:buNone/>
            </a:pPr>
            <a:endParaRPr lang="en-US" dirty="0" smtClean="0"/>
          </a:p>
          <a:p>
            <a:pPr marL="82550" indent="0">
              <a:buNone/>
            </a:pPr>
            <a:endParaRPr lang="en-US" dirty="0"/>
          </a:p>
          <a:p>
            <a:pPr marL="82550" indent="0">
              <a:buNone/>
            </a:pPr>
            <a:endParaRPr lang="en-US" dirty="0"/>
          </a:p>
          <a:p>
            <a:pPr marL="82550" indent="0">
              <a:buNone/>
            </a:pPr>
            <a:endParaRPr lang="en-US" dirty="0" smtClean="0"/>
          </a:p>
        </p:txBody>
      </p:sp>
      <p:sp>
        <p:nvSpPr>
          <p:cNvPr id="6" name="Date Placeholder 5"/>
          <p:cNvSpPr>
            <a:spLocks noGrp="1"/>
          </p:cNvSpPr>
          <p:nvPr>
            <p:ph type="dt" sz="half" idx="10"/>
          </p:nvPr>
        </p:nvSpPr>
        <p:spPr/>
        <p:txBody>
          <a:bodyPr/>
          <a:lstStyle/>
          <a:p>
            <a:pPr>
              <a:defRPr/>
            </a:pPr>
            <a:r>
              <a:rPr lang="en-US" smtClean="0"/>
              <a:t>Fall 2016</a:t>
            </a:r>
            <a:endParaRPr lang="en-US" dirty="0"/>
          </a:p>
        </p:txBody>
      </p:sp>
      <p:sp>
        <p:nvSpPr>
          <p:cNvPr id="4" name="Slide Number Placeholder 3"/>
          <p:cNvSpPr>
            <a:spLocks noGrp="1"/>
          </p:cNvSpPr>
          <p:nvPr>
            <p:ph type="sldNum" sz="quarter" idx="12"/>
          </p:nvPr>
        </p:nvSpPr>
        <p:spPr/>
        <p:txBody>
          <a:bodyPr/>
          <a:lstStyle/>
          <a:p>
            <a:pPr>
              <a:defRPr/>
            </a:pPr>
            <a:fld id="{4D05ADED-89B0-4ADF-ADC5-BD72A109B9F4}" type="slidenum">
              <a:rPr lang="en-US" smtClean="0"/>
              <a:pPr>
                <a:defRPr/>
              </a:pPr>
              <a:t>8</a:t>
            </a:fld>
            <a:endParaRPr lang="en-US"/>
          </a:p>
        </p:txBody>
      </p:sp>
      <p:sp>
        <p:nvSpPr>
          <p:cNvPr id="3" name="TextBox 2"/>
          <p:cNvSpPr txBox="1"/>
          <p:nvPr/>
        </p:nvSpPr>
        <p:spPr>
          <a:xfrm>
            <a:off x="19642667" y="-4508500"/>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04037" y="1676431"/>
            <a:ext cx="2369696" cy="42062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38" y="71439"/>
            <a:ext cx="7499350" cy="1143000"/>
          </a:xfrm>
        </p:spPr>
        <p:txBody>
          <a:bodyPr/>
          <a:lstStyle/>
          <a:p>
            <a:pPr>
              <a:defRPr/>
            </a:pPr>
            <a:r>
              <a:rPr lang="en-US" dirty="0" err="1" smtClean="0"/>
              <a:t>DynaMed</a:t>
            </a:r>
            <a:r>
              <a:rPr lang="en-US" dirty="0" smtClean="0"/>
              <a:t> Plus</a:t>
            </a:r>
            <a:endParaRPr lang="en-US" dirty="0"/>
          </a:p>
        </p:txBody>
      </p:sp>
      <p:sp>
        <p:nvSpPr>
          <p:cNvPr id="20484" name="Content Placeholder 3"/>
          <p:cNvSpPr>
            <a:spLocks noGrp="1"/>
          </p:cNvSpPr>
          <p:nvPr>
            <p:ph sz="half" idx="2"/>
          </p:nvPr>
        </p:nvSpPr>
        <p:spPr>
          <a:xfrm>
            <a:off x="4189906" y="1121431"/>
            <a:ext cx="4678813" cy="5567361"/>
          </a:xfrm>
        </p:spPr>
        <p:txBody>
          <a:bodyPr/>
          <a:lstStyle/>
          <a:p>
            <a:r>
              <a:rPr lang="en-US" dirty="0" smtClean="0"/>
              <a:t>Evidenced-based- most current</a:t>
            </a:r>
          </a:p>
          <a:p>
            <a:r>
              <a:rPr lang="en-US" dirty="0" smtClean="0"/>
              <a:t>Disease/drug reference, with images </a:t>
            </a:r>
          </a:p>
          <a:p>
            <a:r>
              <a:rPr lang="en-US" dirty="0" smtClean="0"/>
              <a:t>Calculators</a:t>
            </a:r>
          </a:p>
          <a:p>
            <a:r>
              <a:rPr lang="en-US" dirty="0" smtClean="0"/>
              <a:t>Reviews of latest lit on each topic</a:t>
            </a:r>
          </a:p>
          <a:p>
            <a:r>
              <a:rPr lang="en-US" dirty="0" smtClean="0"/>
              <a:t>Organized by type of question</a:t>
            </a:r>
          </a:p>
          <a:p>
            <a:r>
              <a:rPr lang="en-US" dirty="0" smtClean="0"/>
              <a:t>ICD-9 &amp; ICD-10 </a:t>
            </a:r>
          </a:p>
          <a:p>
            <a:r>
              <a:rPr lang="en-US" dirty="0" smtClean="0"/>
              <a:t>Levels of Evidence given</a:t>
            </a:r>
          </a:p>
        </p:txBody>
      </p:sp>
      <p:sp>
        <p:nvSpPr>
          <p:cNvPr id="5" name="Slide Number Placeholder 4"/>
          <p:cNvSpPr>
            <a:spLocks noGrp="1"/>
          </p:cNvSpPr>
          <p:nvPr>
            <p:ph type="sldNum" sz="quarter" idx="12"/>
          </p:nvPr>
        </p:nvSpPr>
        <p:spPr/>
        <p:txBody>
          <a:bodyPr/>
          <a:lstStyle/>
          <a:p>
            <a:pPr>
              <a:defRPr/>
            </a:pPr>
            <a:fld id="{709F6287-608A-4A9E-BB23-1BCCAC0DE385}" type="slidenum">
              <a:rPr lang="en-US" smtClean="0"/>
              <a:pPr>
                <a:defRPr/>
              </a:pPr>
              <a:t>9</a:t>
            </a:fld>
            <a:endParaRPr lang="en-US"/>
          </a:p>
        </p:txBody>
      </p:sp>
      <p:sp>
        <p:nvSpPr>
          <p:cNvPr id="7" name="TextBox 6"/>
          <p:cNvSpPr txBox="1"/>
          <p:nvPr/>
        </p:nvSpPr>
        <p:spPr>
          <a:xfrm>
            <a:off x="1676512" y="6319460"/>
            <a:ext cx="6045245" cy="369332"/>
          </a:xfrm>
          <a:prstGeom prst="rect">
            <a:avLst/>
          </a:prstGeom>
          <a:noFill/>
        </p:spPr>
        <p:txBody>
          <a:bodyPr wrap="none" rtlCol="0">
            <a:spAutoFit/>
          </a:bodyPr>
          <a:lstStyle/>
          <a:p>
            <a:r>
              <a:rPr lang="en-US" dirty="0" smtClean="0"/>
              <a:t>Has a separate tablet version and mobile-friendly website</a:t>
            </a:r>
            <a:endParaRPr lang="en-US" dirty="0"/>
          </a:p>
        </p:txBody>
      </p:sp>
      <p:sp>
        <p:nvSpPr>
          <p:cNvPr id="4" name="Date Placeholder 3"/>
          <p:cNvSpPr>
            <a:spLocks noGrp="1"/>
          </p:cNvSpPr>
          <p:nvPr>
            <p:ph type="dt" sz="half" idx="10"/>
          </p:nvPr>
        </p:nvSpPr>
        <p:spPr/>
        <p:txBody>
          <a:bodyPr/>
          <a:lstStyle/>
          <a:p>
            <a:pPr>
              <a:defRPr/>
            </a:pPr>
            <a:r>
              <a:rPr lang="en-US" smtClean="0"/>
              <a:t>Fall 2016</a:t>
            </a:r>
            <a:endParaRPr lang="en-US" dirty="0"/>
          </a:p>
        </p:txBody>
      </p:sp>
      <p:pic>
        <p:nvPicPr>
          <p:cNvPr id="11" name="Picture 10"/>
          <p:cNvPicPr>
            <a:picLocks noChangeAspect="1"/>
          </p:cNvPicPr>
          <p:nvPr/>
        </p:nvPicPr>
        <p:blipFill>
          <a:blip r:embed="rId3"/>
          <a:stretch>
            <a:fillRect/>
          </a:stretch>
        </p:blipFill>
        <p:spPr>
          <a:xfrm>
            <a:off x="7086600" y="195264"/>
            <a:ext cx="1038225" cy="1019175"/>
          </a:xfrm>
          <a:prstGeom prst="rect">
            <a:avLst/>
          </a:prstGeom>
        </p:spPr>
      </p:pic>
      <p:pic>
        <p:nvPicPr>
          <p:cNvPr id="12" name="Picture 11"/>
          <p:cNvPicPr>
            <a:picLocks noChangeAspect="1"/>
          </p:cNvPicPr>
          <p:nvPr/>
        </p:nvPicPr>
        <p:blipFill>
          <a:blip r:embed="rId4"/>
          <a:stretch>
            <a:fillRect/>
          </a:stretch>
        </p:blipFill>
        <p:spPr>
          <a:xfrm>
            <a:off x="1211942" y="1193092"/>
            <a:ext cx="2858838" cy="5012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9607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8">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354369"/>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Handout_x003f_ xmlns="08802470-5273-464D-A1DC-9195F0599CA8">true</Handout_x003f_>
    <Comments xmlns="08802470-5273-464d-a1dc-9195f0599ca8">Goes in Packet</Comments>
    <TemplateUrl xmlns="http://schemas.microsoft.com/sharepoint/v3" xsi:nil="true"/>
    <_SourceUrl xmlns="http://schemas.microsoft.com/sharepoint/v3" xsi:nil="true"/>
    <xd_ProgID xmlns="http://schemas.microsoft.com/sharepoint/v3" xsi:nil="true"/>
    <Order xmlns="http://schemas.microsoft.com/sharepoint/v3">82600</Order>
    <_SharedFileIndex xmlns="http://schemas.microsoft.com/sharepoint/v3" xsi:nil="true"/>
    <MetaInfo xmlns="http://schemas.microsoft.com/sharepoint/v3" xsi:nil="true"/>
    <ContentTypeId xmlns="http://schemas.microsoft.com/sharepoint/v3">0x0101000EDED130E8ABA54E8DBF96149C834CAB</ContentTypeId>
    <_dlc_DocId xmlns="f3584b01-14e7-4882-bd14-b9d4fdd97bcc">EZSW73QHDVCH-517-826</_dlc_DocId>
    <_dlc_DocIdUrl xmlns="f3584b01-14e7-4882-bd14-b9d4fdd97bcc">
      <Url>https://intranet.med.fsu.edu/sites/academicaffairs/ome/Informatics/seminar/_layouts/DocIdRedir.aspx?ID=EZSW73QHDVCH-517-826</Url>
      <Description>EZSW73QHDVCH-517-826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DED130E8ABA54E8DBF96149C834CAB" ma:contentTypeVersion="2" ma:contentTypeDescription="Create a new document." ma:contentTypeScope="" ma:versionID="f316ad720de732675d83e446db945405">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b375a1a56a3f47f9feb23714a5d551f7"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505ED10C-D252-43E6-A83B-89F78E1DE8E1}"/>
</file>

<file path=customXml/itemProps2.xml><?xml version="1.0" encoding="utf-8"?>
<ds:datastoreItem xmlns:ds="http://schemas.openxmlformats.org/officeDocument/2006/customXml" ds:itemID="{BBA0618C-1241-4950-9B82-8E004498ECCD}">
  <ds:schemaRefs>
    <ds:schemaRef ds:uri="http://purl.org/dc/terms/"/>
    <ds:schemaRef ds:uri="08802470-5273-464d-a1dc-9195f0599ca8"/>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f3584b01-14e7-4882-bd14-b9d4fdd97bcc"/>
    <ds:schemaRef ds:uri="http://schemas.microsoft.com/sharepoint/v3"/>
    <ds:schemaRef ds:uri="http://schemas.microsoft.com/office/infopath/2007/PartnerControls"/>
    <ds:schemaRef ds:uri="http://schemas.openxmlformats.org/package/2006/metadata/core-properties"/>
    <ds:schemaRef ds:uri="08802470-5273-464D-A1DC-9195F0599CA8"/>
  </ds:schemaRefs>
</ds:datastoreItem>
</file>

<file path=customXml/itemProps3.xml><?xml version="1.0" encoding="utf-8"?>
<ds:datastoreItem xmlns:ds="http://schemas.openxmlformats.org/officeDocument/2006/customXml" ds:itemID="{0F7536B4-34D9-422B-AD40-EA40EFD5234C}"/>
</file>

<file path=customXml/itemProps4.xml><?xml version="1.0" encoding="utf-8"?>
<ds:datastoreItem xmlns:ds="http://schemas.openxmlformats.org/officeDocument/2006/customXml" ds:itemID="{D68C1591-B026-4701-AC8C-8C602F8C38B1}">
  <ds:schemaRefs>
    <ds:schemaRef ds:uri="http://schemas.microsoft.com/sharepoint/v3/contenttype/forms"/>
  </ds:schemaRefs>
</ds:datastoreItem>
</file>

<file path=customXml/itemProps5.xml><?xml version="1.0" encoding="utf-8"?>
<ds:datastoreItem xmlns:ds="http://schemas.openxmlformats.org/officeDocument/2006/customXml" ds:itemID="{F2247221-6B81-4C2C-82C0-02901D9479D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Solstice</Template>
  <TotalTime>8595</TotalTime>
  <Words>2209</Words>
  <Application>Microsoft Office PowerPoint</Application>
  <PresentationFormat>On-screen Show (4:3)</PresentationFormat>
  <Paragraphs>388</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Gill Sans MT</vt:lpstr>
      <vt:lpstr>Verdana</vt:lpstr>
      <vt:lpstr>Wingdings</vt:lpstr>
      <vt:lpstr>Wingdings 2</vt:lpstr>
      <vt:lpstr>Solstice</vt:lpstr>
      <vt:lpstr>Intro to the Library’s Mobile Medical Apps</vt:lpstr>
      <vt:lpstr>Goals For Session </vt:lpstr>
      <vt:lpstr>Handouts</vt:lpstr>
      <vt:lpstr>What do you want to do?</vt:lpstr>
      <vt:lpstr>For This to Work…</vt:lpstr>
      <vt:lpstr>App vs. Mobile-Friendly Website</vt:lpstr>
      <vt:lpstr>PowerPoint Presentation</vt:lpstr>
      <vt:lpstr>What Apps Currently Available</vt:lpstr>
      <vt:lpstr>DynaMed Plus</vt:lpstr>
      <vt:lpstr>Epocrates</vt:lpstr>
      <vt:lpstr>uCentral</vt:lpstr>
      <vt:lpstr>PEPID</vt:lpstr>
      <vt:lpstr>AccessMedicine</vt:lpstr>
      <vt:lpstr>Pediatric Care Online</vt:lpstr>
      <vt:lpstr>Natural Medicines</vt:lpstr>
      <vt:lpstr>The Medical Letter </vt:lpstr>
      <vt:lpstr>BrowZine</vt:lpstr>
      <vt:lpstr>Update Resource Content</vt:lpstr>
      <vt:lpstr>Mobile-Friendly sites</vt:lpstr>
      <vt:lpstr>Mobile-friendly Subscription Sites</vt:lpstr>
      <vt:lpstr>Library Resources Mobile-Friendly Sites</vt:lpstr>
      <vt:lpstr>Off-Campus Access</vt:lpstr>
      <vt:lpstr>AccessMedicine</vt:lpstr>
      <vt:lpstr>Essential Evidence Plus</vt:lpstr>
      <vt:lpstr>Free Mobile-friendly Medical Sites</vt:lpstr>
      <vt:lpstr>Selecting Other Mobile Apps</vt:lpstr>
      <vt:lpstr>Suggested Free or Paid Apps</vt:lpstr>
      <vt:lpstr>Assessing Quality and Usefulness</vt:lpstr>
      <vt:lpstr>Keeping up with Medical Apps</vt:lpstr>
      <vt:lpstr>As Mobile Apps Mature</vt:lpstr>
      <vt:lpstr>Off-Campus Access</vt:lpstr>
      <vt:lpstr>How This Works – New Registration</vt:lpstr>
      <vt:lpstr>Full Installation Instructions</vt:lpstr>
      <vt:lpstr>Links to Registration Sites</vt:lpstr>
      <vt:lpstr>Mobile Resources Page</vt:lpstr>
      <vt:lpstr>Password Management</vt:lpstr>
      <vt:lpstr>Install Software</vt:lpstr>
    </vt:vector>
  </TitlesOfParts>
  <Company>FSU 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Loading Party</dc:title>
  <dc:creator>Nancy Clark</dc:creator>
  <cp:lastModifiedBy>Clark, Nancy</cp:lastModifiedBy>
  <cp:revision>486</cp:revision>
  <cp:lastPrinted>2016-02-22T17:32:51Z</cp:lastPrinted>
  <dcterms:created xsi:type="dcterms:W3CDTF">2003-03-31T15:46:42Z</dcterms:created>
  <dcterms:modified xsi:type="dcterms:W3CDTF">2017-01-18T15:12:51Z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y fmtid="{D5CDD505-2E9C-101B-9397-08002B2CF9AE}" pid="3" name="ContentType">
    <vt:lpwstr>Document</vt:lpwstr>
  </property>
  <property fmtid="{D5CDD505-2E9C-101B-9397-08002B2CF9AE}" pid="4" name="_dlc_DocIdItemGuid">
    <vt:lpwstr>30343b27-ce50-487d-a95d-fc9a89d9a371</vt:lpwstr>
  </property>
</Properties>
</file>